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png"/><Relationship Id="rId4" Type="http://schemas.openxmlformats.org/officeDocument/2006/relationships/image" Target="../media/image-1-4.svg"/><Relationship Id="rId5" Type="http://schemas.openxmlformats.org/officeDocument/2006/relationships/image" Target="../media/image-1-5.png"/><Relationship Id="rId6" Type="http://schemas.openxmlformats.org/officeDocument/2006/relationships/image" Target="../media/image-1-6.svg"/><Relationship Id="rId7" Type="http://schemas.openxmlformats.org/officeDocument/2006/relationships/image" Target="../media/image-1-7.png"/><Relationship Id="rId8" Type="http://schemas.openxmlformats.org/officeDocument/2006/relationships/image" Target="../media/image-1-8.svg"/><Relationship Id="rId9" Type="http://schemas.openxmlformats.org/officeDocument/2006/relationships/image" Target="../media/image-1-9.png"/><Relationship Id="rId10" Type="http://schemas.openxmlformats.org/officeDocument/2006/relationships/image" Target="../media/image-1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sv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sv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sv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sv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sv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sv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svg"/><Relationship Id="rId25" Type="http://schemas.openxmlformats.org/officeDocument/2006/relationships/image" Target="../media/image-10-25.png"/><Relationship Id="rId26" Type="http://schemas.openxmlformats.org/officeDocument/2006/relationships/image" Target="../media/image-10-26.svg"/><Relationship Id="rId27" Type="http://schemas.openxmlformats.org/officeDocument/2006/relationships/image" Target="../media/image-10-27.png"/><Relationship Id="rId28" Type="http://schemas.openxmlformats.org/officeDocument/2006/relationships/image" Target="../media/image-10-28.svg"/><Relationship Id="rId29" Type="http://schemas.openxmlformats.org/officeDocument/2006/relationships/image" Target="../media/image-10-29.png"/><Relationship Id="rId30" Type="http://schemas.openxmlformats.org/officeDocument/2006/relationships/image" Target="../media/image-10-30.svg"/><Relationship Id="rId31" Type="http://schemas.openxmlformats.org/officeDocument/2006/relationships/image" Target="../media/image-10-31.png"/><Relationship Id="rId32" Type="http://schemas.openxmlformats.org/officeDocument/2006/relationships/image" Target="../media/image-10-32.svg"/><Relationship Id="rId33" Type="http://schemas.openxmlformats.org/officeDocument/2006/relationships/image" Target="../media/image-10-33.png"/><Relationship Id="rId34" Type="http://schemas.openxmlformats.org/officeDocument/2006/relationships/image" Target="../media/image-10-34.svg"/><Relationship Id="rId35" Type="http://schemas.openxmlformats.org/officeDocument/2006/relationships/image" Target="../media/image-10-35.png"/><Relationship Id="rId36" Type="http://schemas.openxmlformats.org/officeDocument/2006/relationships/image" Target="../media/image-10-36.svg"/><Relationship Id="rId37" Type="http://schemas.openxmlformats.org/officeDocument/2006/relationships/image" Target="../media/image-10-37.png"/><Relationship Id="rId38" Type="http://schemas.openxmlformats.org/officeDocument/2006/relationships/image" Target="../media/image-10-38.svg"/><Relationship Id="rId39" Type="http://schemas.openxmlformats.org/officeDocument/2006/relationships/image" Target="../media/image-10-39.png"/><Relationship Id="rId40" Type="http://schemas.openxmlformats.org/officeDocument/2006/relationships/image" Target="../media/image-10-40.svg"/><Relationship Id="rId41" Type="http://schemas.openxmlformats.org/officeDocument/2006/relationships/slideLayout" Target="../slideLayouts/slideLayout1.xml"/><Relationship Id="rId4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image" Target="../media/image-11-9.png"/><Relationship Id="rId10" Type="http://schemas.openxmlformats.org/officeDocument/2006/relationships/image" Target="../media/image-11-10.sv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sv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image" Target="../media/image-12-7.png"/><Relationship Id="rId8" Type="http://schemas.openxmlformats.org/officeDocument/2006/relationships/image" Target="../media/image-12-8.svg"/><Relationship Id="rId9" Type="http://schemas.openxmlformats.org/officeDocument/2006/relationships/image" Target="../media/image-12-9.png"/><Relationship Id="rId10" Type="http://schemas.openxmlformats.org/officeDocument/2006/relationships/image" Target="../media/image-12-10.sv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sv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sv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svg"/><Relationship Id="rId17" Type="http://schemas.openxmlformats.org/officeDocument/2006/relationships/image" Target="../media/image-12-17.png"/><Relationship Id="rId18" Type="http://schemas.openxmlformats.org/officeDocument/2006/relationships/image" Target="../media/image-12-18.svg"/><Relationship Id="rId19" Type="http://schemas.openxmlformats.org/officeDocument/2006/relationships/image" Target="../media/image-12-19.png"/><Relationship Id="rId20" Type="http://schemas.openxmlformats.org/officeDocument/2006/relationships/image" Target="../media/image-12-20.sv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svg"/><Relationship Id="rId3" Type="http://schemas.openxmlformats.org/officeDocument/2006/relationships/image" Target="../media/image-13-3.png"/><Relationship Id="rId4" Type="http://schemas.openxmlformats.org/officeDocument/2006/relationships/image" Target="../media/image-13-4.svg"/><Relationship Id="rId5" Type="http://schemas.openxmlformats.org/officeDocument/2006/relationships/image" Target="../media/image-13-5.png"/><Relationship Id="rId6" Type="http://schemas.openxmlformats.org/officeDocument/2006/relationships/image" Target="../media/image-13-6.svg"/><Relationship Id="rId7" Type="http://schemas.openxmlformats.org/officeDocument/2006/relationships/image" Target="../media/image-13-7.png"/><Relationship Id="rId8" Type="http://schemas.openxmlformats.org/officeDocument/2006/relationships/image" Target="../media/image-13-8.svg"/><Relationship Id="rId9" Type="http://schemas.openxmlformats.org/officeDocument/2006/relationships/image" Target="../media/image-13-9.png"/><Relationship Id="rId10" Type="http://schemas.openxmlformats.org/officeDocument/2006/relationships/image" Target="../media/image-13-10.sv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svg"/><Relationship Id="rId13" Type="http://schemas.openxmlformats.org/officeDocument/2006/relationships/image" Target="../media/image-13-13.png"/><Relationship Id="rId14" Type="http://schemas.openxmlformats.org/officeDocument/2006/relationships/image" Target="../media/image-13-14.svg"/><Relationship Id="rId15" Type="http://schemas.openxmlformats.org/officeDocument/2006/relationships/image" Target="../media/image-13-15.png"/><Relationship Id="rId16" Type="http://schemas.openxmlformats.org/officeDocument/2006/relationships/image" Target="../media/image-13-16.svg"/><Relationship Id="rId17" Type="http://schemas.openxmlformats.org/officeDocument/2006/relationships/image" Target="../media/image-13-17.png"/><Relationship Id="rId18" Type="http://schemas.openxmlformats.org/officeDocument/2006/relationships/image" Target="../media/image-13-18.svg"/><Relationship Id="rId19" Type="http://schemas.openxmlformats.org/officeDocument/2006/relationships/image" Target="../media/image-13-19.png"/><Relationship Id="rId20" Type="http://schemas.openxmlformats.org/officeDocument/2006/relationships/image" Target="../media/image-13-20.svg"/><Relationship Id="rId21" Type="http://schemas.openxmlformats.org/officeDocument/2006/relationships/image" Target="../media/image-13-21.png"/><Relationship Id="rId22" Type="http://schemas.openxmlformats.org/officeDocument/2006/relationships/image" Target="../media/image-13-22.svg"/><Relationship Id="rId23" Type="http://schemas.openxmlformats.org/officeDocument/2006/relationships/image" Target="../media/image-13-23.png"/><Relationship Id="rId24" Type="http://schemas.openxmlformats.org/officeDocument/2006/relationships/image" Target="../media/image-13-24.svg"/><Relationship Id="rId25" Type="http://schemas.openxmlformats.org/officeDocument/2006/relationships/image" Target="../media/image-13-25.png"/><Relationship Id="rId26" Type="http://schemas.openxmlformats.org/officeDocument/2006/relationships/image" Target="../media/image-13-26.svg"/><Relationship Id="rId27" Type="http://schemas.openxmlformats.org/officeDocument/2006/relationships/image" Target="../media/image-13-27.png"/><Relationship Id="rId28" Type="http://schemas.openxmlformats.org/officeDocument/2006/relationships/image" Target="../media/image-13-28.svg"/><Relationship Id="rId29" Type="http://schemas.openxmlformats.org/officeDocument/2006/relationships/slideLayout" Target="../slideLayouts/slideLayout1.xml"/><Relationship Id="rId30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5.png"/><Relationship Id="rId6" Type="http://schemas.openxmlformats.org/officeDocument/2006/relationships/image" Target="../media/image-14-6.svg"/><Relationship Id="rId7" Type="http://schemas.openxmlformats.org/officeDocument/2006/relationships/image" Target="../media/image-14-7.png"/><Relationship Id="rId8" Type="http://schemas.openxmlformats.org/officeDocument/2006/relationships/image" Target="../media/image-14-8.svg"/><Relationship Id="rId9" Type="http://schemas.openxmlformats.org/officeDocument/2006/relationships/image" Target="../media/image-14-9.png"/><Relationship Id="rId10" Type="http://schemas.openxmlformats.org/officeDocument/2006/relationships/image" Target="../media/image-14-10.sv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image" Target="../media/image-15-6.svg"/><Relationship Id="rId7" Type="http://schemas.openxmlformats.org/officeDocument/2006/relationships/image" Target="../media/image-15-7.png"/><Relationship Id="rId8" Type="http://schemas.openxmlformats.org/officeDocument/2006/relationships/image" Target="../media/image-15-8.svg"/><Relationship Id="rId9" Type="http://schemas.openxmlformats.org/officeDocument/2006/relationships/image" Target="../media/image-15-9.png"/><Relationship Id="rId10" Type="http://schemas.openxmlformats.org/officeDocument/2006/relationships/image" Target="../media/image-15-10.sv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3.png"/><Relationship Id="rId4" Type="http://schemas.openxmlformats.org/officeDocument/2006/relationships/image" Target="../media/image-16-4.svg"/><Relationship Id="rId5" Type="http://schemas.openxmlformats.org/officeDocument/2006/relationships/image" Target="../media/image-16-5.png"/><Relationship Id="rId6" Type="http://schemas.openxmlformats.org/officeDocument/2006/relationships/image" Target="../media/image-16-6.svg"/><Relationship Id="rId7" Type="http://schemas.openxmlformats.org/officeDocument/2006/relationships/image" Target="../media/image-16-7.png"/><Relationship Id="rId8" Type="http://schemas.openxmlformats.org/officeDocument/2006/relationships/image" Target="../media/image-16-8.svg"/><Relationship Id="rId9" Type="http://schemas.openxmlformats.org/officeDocument/2006/relationships/image" Target="../media/image-16-9.png"/><Relationship Id="rId10" Type="http://schemas.openxmlformats.org/officeDocument/2006/relationships/image" Target="../media/image-16-10.svg"/><Relationship Id="rId11" Type="http://schemas.openxmlformats.org/officeDocument/2006/relationships/image" Target="../media/image-16-11.png"/><Relationship Id="rId12" Type="http://schemas.openxmlformats.org/officeDocument/2006/relationships/image" Target="../media/image-16-12.svg"/><Relationship Id="rId13" Type="http://schemas.openxmlformats.org/officeDocument/2006/relationships/image" Target="../media/image-16-13.png"/><Relationship Id="rId14" Type="http://schemas.openxmlformats.org/officeDocument/2006/relationships/image" Target="../media/image-16-14.svg"/><Relationship Id="rId15" Type="http://schemas.openxmlformats.org/officeDocument/2006/relationships/image" Target="../media/image-16-15.png"/><Relationship Id="rId16" Type="http://schemas.openxmlformats.org/officeDocument/2006/relationships/image" Target="../media/image-16-16.svg"/><Relationship Id="rId17" Type="http://schemas.openxmlformats.org/officeDocument/2006/relationships/image" Target="../media/image-16-17.png"/><Relationship Id="rId18" Type="http://schemas.openxmlformats.org/officeDocument/2006/relationships/image" Target="../media/image-16-18.svg"/><Relationship Id="rId19" Type="http://schemas.openxmlformats.org/officeDocument/2006/relationships/image" Target="../media/image-16-19.png"/><Relationship Id="rId20" Type="http://schemas.openxmlformats.org/officeDocument/2006/relationships/image" Target="../media/image-16-20.svg"/><Relationship Id="rId21" Type="http://schemas.openxmlformats.org/officeDocument/2006/relationships/image" Target="../media/image-16-21.png"/><Relationship Id="rId22" Type="http://schemas.openxmlformats.org/officeDocument/2006/relationships/image" Target="../media/image-16-22.svg"/><Relationship Id="rId23" Type="http://schemas.openxmlformats.org/officeDocument/2006/relationships/image" Target="../media/image-16-23.png"/><Relationship Id="rId24" Type="http://schemas.openxmlformats.org/officeDocument/2006/relationships/image" Target="../media/image-16-24.svg"/><Relationship Id="rId25" Type="http://schemas.openxmlformats.org/officeDocument/2006/relationships/image" Target="../media/image-16-25.png"/><Relationship Id="rId26" Type="http://schemas.openxmlformats.org/officeDocument/2006/relationships/image" Target="../media/image-16-26.svg"/><Relationship Id="rId27" Type="http://schemas.openxmlformats.org/officeDocument/2006/relationships/image" Target="../media/image-16-27.png"/><Relationship Id="rId28" Type="http://schemas.openxmlformats.org/officeDocument/2006/relationships/image" Target="../media/image-16-28.svg"/><Relationship Id="rId29" Type="http://schemas.openxmlformats.org/officeDocument/2006/relationships/slideLayout" Target="../slideLayouts/slideLayout1.xml"/><Relationship Id="rId3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3.png"/><Relationship Id="rId4" Type="http://schemas.openxmlformats.org/officeDocument/2006/relationships/image" Target="../media/image-17-4.svg"/><Relationship Id="rId5" Type="http://schemas.openxmlformats.org/officeDocument/2006/relationships/image" Target="../media/image-17-5.png"/><Relationship Id="rId6" Type="http://schemas.openxmlformats.org/officeDocument/2006/relationships/image" Target="../media/image-17-6.svg"/><Relationship Id="rId7" Type="http://schemas.openxmlformats.org/officeDocument/2006/relationships/image" Target="../media/image-17-7.png"/><Relationship Id="rId8" Type="http://schemas.openxmlformats.org/officeDocument/2006/relationships/image" Target="../media/image-17-8.svg"/><Relationship Id="rId9" Type="http://schemas.openxmlformats.org/officeDocument/2006/relationships/image" Target="../media/image-17-9.png"/><Relationship Id="rId10" Type="http://schemas.openxmlformats.org/officeDocument/2006/relationships/image" Target="../media/image-17-10.svg"/><Relationship Id="rId11" Type="http://schemas.openxmlformats.org/officeDocument/2006/relationships/image" Target="../media/image-17-11.png"/><Relationship Id="rId12" Type="http://schemas.openxmlformats.org/officeDocument/2006/relationships/image" Target="../media/image-17-12.svg"/><Relationship Id="rId13" Type="http://schemas.openxmlformats.org/officeDocument/2006/relationships/image" Target="../media/image-17-13.png"/><Relationship Id="rId14" Type="http://schemas.openxmlformats.org/officeDocument/2006/relationships/image" Target="../media/image-17-14.svg"/><Relationship Id="rId15" Type="http://schemas.openxmlformats.org/officeDocument/2006/relationships/image" Target="../media/image-17-15.png"/><Relationship Id="rId16" Type="http://schemas.openxmlformats.org/officeDocument/2006/relationships/image" Target="../media/image-17-16.svg"/><Relationship Id="rId17" Type="http://schemas.openxmlformats.org/officeDocument/2006/relationships/image" Target="../media/image-17-17.png"/><Relationship Id="rId18" Type="http://schemas.openxmlformats.org/officeDocument/2006/relationships/image" Target="../media/image-17-18.svg"/><Relationship Id="rId19" Type="http://schemas.openxmlformats.org/officeDocument/2006/relationships/image" Target="../media/image-17-19.png"/><Relationship Id="rId20" Type="http://schemas.openxmlformats.org/officeDocument/2006/relationships/image" Target="../media/image-17-20.sv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image" Target="../media/image-18-3.png"/><Relationship Id="rId4" Type="http://schemas.openxmlformats.org/officeDocument/2006/relationships/image" Target="../media/image-18-4.svg"/><Relationship Id="rId5" Type="http://schemas.openxmlformats.org/officeDocument/2006/relationships/image" Target="../media/image-18-5.png"/><Relationship Id="rId6" Type="http://schemas.openxmlformats.org/officeDocument/2006/relationships/image" Target="../media/image-18-6.svg"/><Relationship Id="rId7" Type="http://schemas.openxmlformats.org/officeDocument/2006/relationships/image" Target="../media/image-18-7.png"/><Relationship Id="rId8" Type="http://schemas.openxmlformats.org/officeDocument/2006/relationships/image" Target="../media/image-18-8.svg"/><Relationship Id="rId9" Type="http://schemas.openxmlformats.org/officeDocument/2006/relationships/image" Target="../media/image-18-9.png"/><Relationship Id="rId10" Type="http://schemas.openxmlformats.org/officeDocument/2006/relationships/image" Target="../media/image-18-10.svg"/><Relationship Id="rId11" Type="http://schemas.openxmlformats.org/officeDocument/2006/relationships/image" Target="../media/image-18-11.png"/><Relationship Id="rId12" Type="http://schemas.openxmlformats.org/officeDocument/2006/relationships/image" Target="../media/image-18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3.png"/><Relationship Id="rId4" Type="http://schemas.openxmlformats.org/officeDocument/2006/relationships/image" Target="../media/image-19-4.svg"/><Relationship Id="rId5" Type="http://schemas.openxmlformats.org/officeDocument/2006/relationships/image" Target="../media/image-19-5.png"/><Relationship Id="rId6" Type="http://schemas.openxmlformats.org/officeDocument/2006/relationships/image" Target="../media/image-19-6.svg"/><Relationship Id="rId7" Type="http://schemas.openxmlformats.org/officeDocument/2006/relationships/image" Target="../media/image-19-7.png"/><Relationship Id="rId8" Type="http://schemas.openxmlformats.org/officeDocument/2006/relationships/image" Target="../media/image-19-8.svg"/><Relationship Id="rId9" Type="http://schemas.openxmlformats.org/officeDocument/2006/relationships/image" Target="../media/image-19-9.png"/><Relationship Id="rId10" Type="http://schemas.openxmlformats.org/officeDocument/2006/relationships/image" Target="../media/image-19-10.svg"/><Relationship Id="rId11" Type="http://schemas.openxmlformats.org/officeDocument/2006/relationships/image" Target="../media/image-19-11.png"/><Relationship Id="rId12" Type="http://schemas.openxmlformats.org/officeDocument/2006/relationships/image" Target="../media/image-19-12.svg"/><Relationship Id="rId13" Type="http://schemas.openxmlformats.org/officeDocument/2006/relationships/image" Target="../media/image-19-13.png"/><Relationship Id="rId14" Type="http://schemas.openxmlformats.org/officeDocument/2006/relationships/image" Target="../media/image-19-14.svg"/><Relationship Id="rId15" Type="http://schemas.openxmlformats.org/officeDocument/2006/relationships/image" Target="../media/image-19-15.png"/><Relationship Id="rId16" Type="http://schemas.openxmlformats.org/officeDocument/2006/relationships/image" Target="../media/image-19-16.svg"/><Relationship Id="rId17" Type="http://schemas.openxmlformats.org/officeDocument/2006/relationships/image" Target="../media/image-19-17.png"/><Relationship Id="rId18" Type="http://schemas.openxmlformats.org/officeDocument/2006/relationships/image" Target="../media/image-19-18.svg"/><Relationship Id="rId19" Type="http://schemas.openxmlformats.org/officeDocument/2006/relationships/image" Target="../media/image-19-19.png"/><Relationship Id="rId20" Type="http://schemas.openxmlformats.org/officeDocument/2006/relationships/image" Target="../media/image-19-20.svg"/><Relationship Id="rId21" Type="http://schemas.openxmlformats.org/officeDocument/2006/relationships/image" Target="../media/image-19-21.png"/><Relationship Id="rId22" Type="http://schemas.openxmlformats.org/officeDocument/2006/relationships/image" Target="../media/image-19-22.svg"/><Relationship Id="rId23" Type="http://schemas.openxmlformats.org/officeDocument/2006/relationships/image" Target="../media/image-19-23.png"/><Relationship Id="rId24" Type="http://schemas.openxmlformats.org/officeDocument/2006/relationships/image" Target="../media/image-19-24.svg"/><Relationship Id="rId25" Type="http://schemas.openxmlformats.org/officeDocument/2006/relationships/image" Target="../media/image-19-25.png"/><Relationship Id="rId26" Type="http://schemas.openxmlformats.org/officeDocument/2006/relationships/image" Target="../media/image-19-26.sv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3.png"/><Relationship Id="rId4" Type="http://schemas.openxmlformats.org/officeDocument/2006/relationships/image" Target="../media/image-20-4.svg"/><Relationship Id="rId5" Type="http://schemas.openxmlformats.org/officeDocument/2006/relationships/image" Target="../media/image-20-5.png"/><Relationship Id="rId6" Type="http://schemas.openxmlformats.org/officeDocument/2006/relationships/image" Target="../media/image-20-6.svg"/><Relationship Id="rId7" Type="http://schemas.openxmlformats.org/officeDocument/2006/relationships/image" Target="../media/image-20-7.png"/><Relationship Id="rId8" Type="http://schemas.openxmlformats.org/officeDocument/2006/relationships/image" Target="../media/image-20-8.svg"/><Relationship Id="rId9" Type="http://schemas.openxmlformats.org/officeDocument/2006/relationships/image" Target="../media/image-20-9.png"/><Relationship Id="rId10" Type="http://schemas.openxmlformats.org/officeDocument/2006/relationships/image" Target="../media/image-20-10.svg"/><Relationship Id="rId11" Type="http://schemas.openxmlformats.org/officeDocument/2006/relationships/image" Target="../media/image-20-11.png"/><Relationship Id="rId12" Type="http://schemas.openxmlformats.org/officeDocument/2006/relationships/image" Target="../media/image-20-12.svg"/><Relationship Id="rId13" Type="http://schemas.openxmlformats.org/officeDocument/2006/relationships/image" Target="../media/image-20-13.png"/><Relationship Id="rId14" Type="http://schemas.openxmlformats.org/officeDocument/2006/relationships/image" Target="../media/image-20-14.svg"/><Relationship Id="rId15" Type="http://schemas.openxmlformats.org/officeDocument/2006/relationships/image" Target="../media/image-20-15.png"/><Relationship Id="rId16" Type="http://schemas.openxmlformats.org/officeDocument/2006/relationships/image" Target="../media/image-20-16.sv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image" Target="../media/image-4-11.png"/><Relationship Id="rId12" Type="http://schemas.openxmlformats.org/officeDocument/2006/relationships/image" Target="../media/image-4-12.svg"/><Relationship Id="rId13" Type="http://schemas.openxmlformats.org/officeDocument/2006/relationships/image" Target="../media/image-4-13.png"/><Relationship Id="rId14" Type="http://schemas.openxmlformats.org/officeDocument/2006/relationships/image" Target="../media/image-4-14.svg"/><Relationship Id="rId15" Type="http://schemas.openxmlformats.org/officeDocument/2006/relationships/image" Target="../media/image-4-15.png"/><Relationship Id="rId16" Type="http://schemas.openxmlformats.org/officeDocument/2006/relationships/image" Target="../media/image-4-16.sv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image" Target="../media/image-5-13.png"/><Relationship Id="rId14" Type="http://schemas.openxmlformats.org/officeDocument/2006/relationships/image" Target="../media/image-5-14.svg"/><Relationship Id="rId15" Type="http://schemas.openxmlformats.org/officeDocument/2006/relationships/image" Target="../media/image-5-15.png"/><Relationship Id="rId16" Type="http://schemas.openxmlformats.org/officeDocument/2006/relationships/image" Target="../media/image-5-16.svg"/><Relationship Id="rId17" Type="http://schemas.openxmlformats.org/officeDocument/2006/relationships/image" Target="../media/image-5-17.png"/><Relationship Id="rId18" Type="http://schemas.openxmlformats.org/officeDocument/2006/relationships/image" Target="../media/image-5-18.svg"/><Relationship Id="rId19" Type="http://schemas.openxmlformats.org/officeDocument/2006/relationships/image" Target="../media/image-5-19.png"/><Relationship Id="rId20" Type="http://schemas.openxmlformats.org/officeDocument/2006/relationships/image" Target="../media/image-5-20.svg"/><Relationship Id="rId21" Type="http://schemas.openxmlformats.org/officeDocument/2006/relationships/image" Target="../media/image-5-21.png"/><Relationship Id="rId22" Type="http://schemas.openxmlformats.org/officeDocument/2006/relationships/image" Target="../media/image-5-22.svg"/><Relationship Id="rId23" Type="http://schemas.openxmlformats.org/officeDocument/2006/relationships/image" Target="../media/image-5-23.png"/><Relationship Id="rId24" Type="http://schemas.openxmlformats.org/officeDocument/2006/relationships/image" Target="../media/image-5-24.svg"/><Relationship Id="rId25" Type="http://schemas.openxmlformats.org/officeDocument/2006/relationships/image" Target="../media/image-5-25.png"/><Relationship Id="rId26" Type="http://schemas.openxmlformats.org/officeDocument/2006/relationships/image" Target="../media/image-5-26.svg"/><Relationship Id="rId27" Type="http://schemas.openxmlformats.org/officeDocument/2006/relationships/image" Target="../media/image-5-27.png"/><Relationship Id="rId28" Type="http://schemas.openxmlformats.org/officeDocument/2006/relationships/image" Target="../media/image-5-28.svg"/><Relationship Id="rId29" Type="http://schemas.openxmlformats.org/officeDocument/2006/relationships/image" Target="../media/image-5-29.png"/><Relationship Id="rId30" Type="http://schemas.openxmlformats.org/officeDocument/2006/relationships/image" Target="../media/image-5-30.svg"/><Relationship Id="rId31" Type="http://schemas.openxmlformats.org/officeDocument/2006/relationships/image" Target="../media/image-5-31.png"/><Relationship Id="rId32" Type="http://schemas.openxmlformats.org/officeDocument/2006/relationships/image" Target="../media/image-5-32.svg"/><Relationship Id="rId33" Type="http://schemas.openxmlformats.org/officeDocument/2006/relationships/image" Target="../media/image-5-33.png"/><Relationship Id="rId34" Type="http://schemas.openxmlformats.org/officeDocument/2006/relationships/image" Target="../media/image-5-34.svg"/><Relationship Id="rId35" Type="http://schemas.openxmlformats.org/officeDocument/2006/relationships/slideLayout" Target="../slideLayouts/slideLayout1.xml"/><Relationship Id="rId3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image" Target="../media/image-6-13.png"/><Relationship Id="rId14" Type="http://schemas.openxmlformats.org/officeDocument/2006/relationships/image" Target="../media/image-6-14.svg"/><Relationship Id="rId15" Type="http://schemas.openxmlformats.org/officeDocument/2006/relationships/image" Target="../media/image-6-15.png"/><Relationship Id="rId16" Type="http://schemas.openxmlformats.org/officeDocument/2006/relationships/image" Target="../media/image-6-16.svg"/><Relationship Id="rId17" Type="http://schemas.openxmlformats.org/officeDocument/2006/relationships/image" Target="../media/image-6-17.png"/><Relationship Id="rId18" Type="http://schemas.openxmlformats.org/officeDocument/2006/relationships/image" Target="../media/image-6-18.svg"/><Relationship Id="rId19" Type="http://schemas.openxmlformats.org/officeDocument/2006/relationships/image" Target="../media/image-6-19.png"/><Relationship Id="rId20" Type="http://schemas.openxmlformats.org/officeDocument/2006/relationships/image" Target="../media/image-6-20.svg"/><Relationship Id="rId21" Type="http://schemas.openxmlformats.org/officeDocument/2006/relationships/image" Target="../media/image-6-21.png"/><Relationship Id="rId22" Type="http://schemas.openxmlformats.org/officeDocument/2006/relationships/image" Target="../media/image-6-22.svg"/><Relationship Id="rId23" Type="http://schemas.openxmlformats.org/officeDocument/2006/relationships/image" Target="../media/image-6-23.png"/><Relationship Id="rId24" Type="http://schemas.openxmlformats.org/officeDocument/2006/relationships/image" Target="../media/image-6-24.svg"/><Relationship Id="rId25" Type="http://schemas.openxmlformats.org/officeDocument/2006/relationships/slideLayout" Target="../slideLayouts/slideLayout1.xml"/><Relationship Id="rId2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image" Target="../media/image-7-9.png"/><Relationship Id="rId10" Type="http://schemas.openxmlformats.org/officeDocument/2006/relationships/image" Target="../media/image-7-10.svg"/><Relationship Id="rId11" Type="http://schemas.openxmlformats.org/officeDocument/2006/relationships/image" Target="../media/image-7-11.png"/><Relationship Id="rId12" Type="http://schemas.openxmlformats.org/officeDocument/2006/relationships/image" Target="../media/image-7-12.svg"/><Relationship Id="rId13" Type="http://schemas.openxmlformats.org/officeDocument/2006/relationships/image" Target="../media/image-7-13.png"/><Relationship Id="rId14" Type="http://schemas.openxmlformats.org/officeDocument/2006/relationships/image" Target="../media/image-7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image" Target="../media/image-8-9.png"/><Relationship Id="rId10" Type="http://schemas.openxmlformats.org/officeDocument/2006/relationships/image" Target="../media/image-8-10.svg"/><Relationship Id="rId11" Type="http://schemas.openxmlformats.org/officeDocument/2006/relationships/image" Target="../media/image-8-11.png"/><Relationship Id="rId12" Type="http://schemas.openxmlformats.org/officeDocument/2006/relationships/image" Target="../media/image-8-12.svg"/><Relationship Id="rId13" Type="http://schemas.openxmlformats.org/officeDocument/2006/relationships/image" Target="../media/image-8-13.png"/><Relationship Id="rId14" Type="http://schemas.openxmlformats.org/officeDocument/2006/relationships/image" Target="../media/image-8-14.svg"/><Relationship Id="rId15" Type="http://schemas.openxmlformats.org/officeDocument/2006/relationships/image" Target="../media/image-8-15.png"/><Relationship Id="rId16" Type="http://schemas.openxmlformats.org/officeDocument/2006/relationships/image" Target="../media/image-8-16.sv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image" Target="../media/image-9-9.png"/><Relationship Id="rId10" Type="http://schemas.openxmlformats.org/officeDocument/2006/relationships/image" Target="../media/image-9-10.svg"/><Relationship Id="rId11" Type="http://schemas.openxmlformats.org/officeDocument/2006/relationships/image" Target="../media/image-9-11.png"/><Relationship Id="rId12" Type="http://schemas.openxmlformats.org/officeDocument/2006/relationships/image" Target="../media/image-9-12.svg"/><Relationship Id="rId13" Type="http://schemas.openxmlformats.org/officeDocument/2006/relationships/image" Target="../media/image-9-13.png"/><Relationship Id="rId14" Type="http://schemas.openxmlformats.org/officeDocument/2006/relationships/image" Target="../media/image-9-14.svg"/><Relationship Id="rId15" Type="http://schemas.openxmlformats.org/officeDocument/2006/relationships/image" Target="../media/image-9-15.png"/><Relationship Id="rId16" Type="http://schemas.openxmlformats.org/officeDocument/2006/relationships/image" Target="../media/image-9-16.svg"/><Relationship Id="rId17" Type="http://schemas.openxmlformats.org/officeDocument/2006/relationships/image" Target="../media/image-9-17.png"/><Relationship Id="rId18" Type="http://schemas.openxmlformats.org/officeDocument/2006/relationships/image" Target="../media/image-9-18.sv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13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0" y="2571750"/>
            <a:ext cx="4572000" cy="2571750"/>
          </a:xfrm>
          <a:prstGeom prst="rect">
            <a:avLst/>
          </a:prstGeom>
          <a:gradFill rotWithShape="1">
            <a:gsLst>
              <a:gs pos="0">
                <a:srgbClr val="2563EB">
                  <a:alpha val="22000"/>
                </a:srgbClr>
              </a:gs>
              <a:gs pos="45000">
                <a:srgbClr val="2563EB">
                  <a:alpha val="8000"/>
                </a:srgbClr>
              </a:gs>
              <a:gs pos="75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0" y="2571750"/>
            <a:ext cx="2571750" cy="2571750"/>
          </a:xfrm>
          <a:prstGeom prst="rect">
            <a:avLst/>
          </a:prstGeom>
          <a:gradFill rotWithShape="1">
            <a:gsLst>
              <a:gs pos="0">
                <a:srgbClr val="2563EB">
                  <a:alpha val="12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0" y="0"/>
            <a:ext cx="3143250" cy="5143500"/>
          </a:xfrm>
          <a:custGeom>
            <a:avLst/>
            <a:gdLst/>
            <a:ahLst/>
            <a:cxnLst/>
            <a:rect l="l" t="t" r="r" b="b"/>
            <a:pathLst>
              <a:path w="3143250" h="5143500">
                <a:moveTo>
                  <a:pt x="0" y="0"/>
                </a:moveTo>
                <a:lnTo>
                  <a:pt x="2263140" y="0"/>
                </a:lnTo>
                <a:lnTo>
                  <a:pt x="3143250" y="5143500"/>
                </a:lnTo>
                <a:lnTo>
                  <a:pt x="0" y="5143500"/>
                </a:lnTo>
                <a:close/>
              </a:path>
            </a:pathLst>
          </a:custGeom>
          <a:gradFill rotWithShape="1">
            <a:gsLst>
              <a:gs pos="0">
                <a:srgbClr val="2563EB">
                  <a:alpha val="10000"/>
                </a:srgbClr>
              </a:gs>
              <a:gs pos="60000">
                <a:srgbClr val="0F1E36">
                  <a:alpha val="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7200" y="0"/>
            <a:ext cx="2158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5000">
                <a:srgbClr val="2563EB">
                  <a:alpha val="70000"/>
                </a:srgbClr>
              </a:gs>
              <a:gs pos="60000">
                <a:srgbClr val="3B82F6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598547" y="1527200"/>
            <a:ext cx="21580" cy="577006"/>
          </a:xfrm>
          <a:custGeom>
            <a:avLst/>
            <a:gdLst/>
            <a:ahLst/>
            <a:cxnLst/>
            <a:rect l="l" t="t" r="r" b="b"/>
            <a:pathLst>
              <a:path w="21580" h="577006">
                <a:moveTo>
                  <a:pt x="0" y="20092"/>
                </a:moveTo>
                <a:lnTo>
                  <a:pt x="2698" y="22857"/>
                </a:lnTo>
                <a:lnTo>
                  <a:pt x="5395" y="25951"/>
                </a:lnTo>
                <a:lnTo>
                  <a:pt x="8093" y="29448"/>
                </a:lnTo>
                <a:lnTo>
                  <a:pt x="10790" y="33459"/>
                </a:lnTo>
                <a:lnTo>
                  <a:pt x="13488" y="38172"/>
                </a:lnTo>
                <a:lnTo>
                  <a:pt x="16185" y="43949"/>
                </a:lnTo>
                <a:lnTo>
                  <a:pt x="18883" y="51719"/>
                </a:lnTo>
                <a:lnTo>
                  <a:pt x="21580" y="71120"/>
                </a:lnTo>
                <a:lnTo>
                  <a:pt x="21580" y="505886"/>
                </a:lnTo>
                <a:lnTo>
                  <a:pt x="18883" y="525288"/>
                </a:lnTo>
                <a:lnTo>
                  <a:pt x="16185" y="533058"/>
                </a:lnTo>
                <a:lnTo>
                  <a:pt x="13488" y="538835"/>
                </a:lnTo>
                <a:lnTo>
                  <a:pt x="10790" y="543547"/>
                </a:lnTo>
                <a:lnTo>
                  <a:pt x="8093" y="547558"/>
                </a:lnTo>
                <a:lnTo>
                  <a:pt x="5395" y="551055"/>
                </a:lnTo>
                <a:lnTo>
                  <a:pt x="2698" y="554149"/>
                </a:lnTo>
                <a:lnTo>
                  <a:pt x="0" y="556914"/>
                </a:lnTo>
                <a:close/>
              </a:path>
            </a:pathLst>
          </a:custGeom>
          <a:gradFill rotWithShape="1">
            <a:gsLst>
              <a:gs pos="0">
                <a:srgbClr val="3B82F6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8598546" y="2237556"/>
            <a:ext cx="21580" cy="577006"/>
          </a:xfrm>
          <a:custGeom>
            <a:avLst/>
            <a:gdLst/>
            <a:ahLst/>
            <a:cxnLst/>
            <a:rect l="l" t="t" r="r" b="b"/>
            <a:pathLst>
              <a:path w="21580" h="577006">
                <a:moveTo>
                  <a:pt x="0" y="20092"/>
                </a:moveTo>
                <a:lnTo>
                  <a:pt x="2698" y="22857"/>
                </a:lnTo>
                <a:lnTo>
                  <a:pt x="5395" y="25951"/>
                </a:lnTo>
                <a:lnTo>
                  <a:pt x="8093" y="29448"/>
                </a:lnTo>
                <a:lnTo>
                  <a:pt x="10790" y="33459"/>
                </a:lnTo>
                <a:lnTo>
                  <a:pt x="13488" y="38172"/>
                </a:lnTo>
                <a:lnTo>
                  <a:pt x="16185" y="43949"/>
                </a:lnTo>
                <a:lnTo>
                  <a:pt x="18883" y="51719"/>
                </a:lnTo>
                <a:lnTo>
                  <a:pt x="21580" y="71120"/>
                </a:lnTo>
                <a:lnTo>
                  <a:pt x="21580" y="505886"/>
                </a:lnTo>
                <a:lnTo>
                  <a:pt x="18883" y="525288"/>
                </a:lnTo>
                <a:lnTo>
                  <a:pt x="16185" y="533058"/>
                </a:lnTo>
                <a:lnTo>
                  <a:pt x="13488" y="538835"/>
                </a:lnTo>
                <a:lnTo>
                  <a:pt x="10790" y="543547"/>
                </a:lnTo>
                <a:lnTo>
                  <a:pt x="8093" y="547558"/>
                </a:lnTo>
                <a:lnTo>
                  <a:pt x="5395" y="551055"/>
                </a:lnTo>
                <a:lnTo>
                  <a:pt x="2698" y="554149"/>
                </a:lnTo>
                <a:lnTo>
                  <a:pt x="0" y="556914"/>
                </a:lnTo>
                <a:close/>
              </a:path>
            </a:pathLst>
          </a:custGeom>
          <a:gradFill rotWithShape="1">
            <a:gsLst>
              <a:gs pos="0">
                <a:srgbClr val="3B82F6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8598548" y="2947913"/>
            <a:ext cx="21580" cy="577006"/>
          </a:xfrm>
          <a:custGeom>
            <a:avLst/>
            <a:gdLst/>
            <a:ahLst/>
            <a:cxnLst/>
            <a:rect l="l" t="t" r="r" b="b"/>
            <a:pathLst>
              <a:path w="21580" h="577006">
                <a:moveTo>
                  <a:pt x="0" y="20092"/>
                </a:moveTo>
                <a:lnTo>
                  <a:pt x="2698" y="22857"/>
                </a:lnTo>
                <a:lnTo>
                  <a:pt x="5395" y="25951"/>
                </a:lnTo>
                <a:lnTo>
                  <a:pt x="8093" y="29448"/>
                </a:lnTo>
                <a:lnTo>
                  <a:pt x="10790" y="33459"/>
                </a:lnTo>
                <a:lnTo>
                  <a:pt x="13488" y="38172"/>
                </a:lnTo>
                <a:lnTo>
                  <a:pt x="16185" y="43949"/>
                </a:lnTo>
                <a:lnTo>
                  <a:pt x="18883" y="51719"/>
                </a:lnTo>
                <a:lnTo>
                  <a:pt x="21580" y="71120"/>
                </a:lnTo>
                <a:lnTo>
                  <a:pt x="21580" y="505886"/>
                </a:lnTo>
                <a:lnTo>
                  <a:pt x="18883" y="525288"/>
                </a:lnTo>
                <a:lnTo>
                  <a:pt x="16185" y="533058"/>
                </a:lnTo>
                <a:lnTo>
                  <a:pt x="13488" y="538835"/>
                </a:lnTo>
                <a:lnTo>
                  <a:pt x="10790" y="543547"/>
                </a:lnTo>
                <a:lnTo>
                  <a:pt x="8093" y="547558"/>
                </a:lnTo>
                <a:lnTo>
                  <a:pt x="5395" y="551055"/>
                </a:lnTo>
                <a:lnTo>
                  <a:pt x="2698" y="554149"/>
                </a:lnTo>
                <a:lnTo>
                  <a:pt x="0" y="556914"/>
                </a:lnTo>
                <a:close/>
              </a:path>
            </a:pathLst>
          </a:custGeom>
          <a:gradFill rotWithShape="1">
            <a:gsLst>
              <a:gs pos="0">
                <a:srgbClr val="3B82F6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8648105" y="4485680"/>
            <a:ext cx="9525" cy="228600"/>
          </a:xfrm>
          <a:prstGeom prst="rect">
            <a:avLst/>
          </a:prstGeom>
          <a:solidFill>
            <a:srgbClr val="2563EB">
              <a:alpha val="4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28650" y="257770"/>
            <a:ext cx="285750" cy="285750"/>
          </a:xfrm>
          <a:prstGeom prst="roundRect">
            <a:avLst>
              <a:gd name="adj" fmla="val 20000"/>
            </a:avLst>
          </a:prstGeom>
          <a:gradFill rotWithShape="1">
            <a:gsLst>
              <a:gs pos="0">
                <a:srgbClr val="2563EB"/>
              </a:gs>
              <a:gs pos="100000">
                <a:srgbClr val="1D4ED8"/>
              </a:gs>
            </a:gsLst>
            <a:lin ang="2700000" scaled="1"/>
          </a:gradFill>
          <a:ln/>
          <a:effectLst>
            <a:outerShdw sx="100000" sy="100000" kx="0" ky="0" algn="bl" rotWithShape="0" blurRad="114300" dist="50800" dir="16200000">
              <a:srgbClr val="2563eb">
                <a:alpha val="45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5157" y="334277"/>
            <a:ext cx="132588" cy="13258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000720" y="336649"/>
            <a:ext cx="1279401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spc="34" kern="0" dirty="0">
                <a:solidFill>
                  <a:srgbClr val="3B82F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EPC</a:t>
            </a:r>
            <a:pPr algn="l" indent="0" marL="0">
              <a:lnSpc>
                <a:spcPts val="1008"/>
              </a:lnSpc>
              <a:buNone/>
            </a:pPr>
            <a:r>
              <a:rPr lang="en-US" sz="840" b="1" spc="34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-Intelligence LLC</a:t>
            </a:r>
            <a:endParaRPr lang="en-US" sz="840" dirty="0"/>
          </a:p>
        </p:txBody>
      </p:sp>
      <p:sp>
        <p:nvSpPr>
          <p:cNvPr id="14" name="Text 10"/>
          <p:cNvSpPr/>
          <p:nvPr/>
        </p:nvSpPr>
        <p:spPr>
          <a:xfrm>
            <a:off x="628650" y="1106686"/>
            <a:ext cx="2544217" cy="228898"/>
          </a:xfrm>
          <a:prstGeom prst="roundRect">
            <a:avLst>
              <a:gd name="adj" fmla="val 312371"/>
            </a:avLst>
          </a:prstGeom>
          <a:solidFill>
            <a:srgbClr val="2563EB">
              <a:alpha val="15000"/>
            </a:srgbClr>
          </a:solidFill>
          <a:ln w="9525">
            <a:solidFill>
              <a:srgbClr val="2563EB">
                <a:alpha val="35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752475" y="1196429"/>
            <a:ext cx="49411" cy="49411"/>
          </a:xfrm>
          <a:prstGeom prst="ellipse">
            <a:avLst/>
          </a:prstGeom>
          <a:solidFill>
            <a:srgbClr val="3B82F6"/>
          </a:solidFill>
          <a:ln/>
          <a:effectLst>
            <a:outerShdw sx="100000" sy="100000" kx="0" ky="0" algn="bl" rotWithShape="0" blurRad="57150" dist="50800" dir="16200000">
              <a:srgbClr val="3b82f6">
                <a:alpha val="7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859036" y="1151632"/>
            <a:ext cx="2409006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PRESENTATION  ·  JULY 2026</a:t>
            </a:r>
            <a:endParaRPr lang="en-US" sz="730" dirty="0"/>
          </a:p>
        </p:txBody>
      </p:sp>
      <p:sp>
        <p:nvSpPr>
          <p:cNvPr id="17" name="Text 13"/>
          <p:cNvSpPr/>
          <p:nvPr/>
        </p:nvSpPr>
        <p:spPr>
          <a:xfrm>
            <a:off x="628650" y="1536204"/>
            <a:ext cx="8044434" cy="11413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80"/>
              </a:lnSpc>
              <a:spcAft>
                <a:spcPts val="340"/>
              </a:spcAft>
              <a:buNone/>
            </a:pPr>
            <a:r>
              <a:rPr lang="en-US" sz="4280" spc="-43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EPC-</a:t>
            </a:r>
            <a:pPr algn="l" indent="0" marL="0">
              <a:lnSpc>
                <a:spcPts val="4280"/>
              </a:lnSpc>
              <a:spcAft>
                <a:spcPts val="340"/>
              </a:spcAft>
              <a:buNone/>
            </a:pPr>
            <a:r>
              <a:rPr lang="en-US" sz="4280" b="1" spc="-43" kern="0" dirty="0">
                <a:solidFill>
                  <a:srgbClr val="3B82F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Intelligence</a:t>
            </a:r>
            <a:br/>
            <a:pPr algn="l" indent="0" marL="0">
              <a:lnSpc>
                <a:spcPts val="4280"/>
              </a:lnSpc>
              <a:spcAft>
                <a:spcPts val="340"/>
              </a:spcAft>
              <a:buNone/>
            </a:pPr>
            <a:r>
              <a:rPr lang="en-US" sz="4280" spc="-43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LLC</a:t>
            </a:r>
            <a:endParaRPr lang="en-US" sz="4280" dirty="0"/>
          </a:p>
        </p:txBody>
      </p:sp>
      <p:sp>
        <p:nvSpPr>
          <p:cNvPr id="18" name="Text 14"/>
          <p:cNvSpPr/>
          <p:nvPr/>
        </p:nvSpPr>
        <p:spPr>
          <a:xfrm>
            <a:off x="628650" y="2709565"/>
            <a:ext cx="867537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spcBef>
                <a:spcPts val="340"/>
              </a:spcBef>
              <a:buNone/>
            </a:pPr>
            <a:r>
              <a:rPr lang="en-US" sz="840" i="1" spc="50" kern="0" dirty="0">
                <a:solidFill>
                  <a:srgbClr val="3B82F6">
                    <a:alpha val="8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EPC — Engineering  ·  Procurement  ·  Construction</a:t>
            </a:r>
            <a:endParaRPr lang="en-US" sz="840" dirty="0"/>
          </a:p>
        </p:txBody>
      </p:sp>
      <p:sp>
        <p:nvSpPr>
          <p:cNvPr id="19" name="Text 15"/>
          <p:cNvSpPr/>
          <p:nvPr/>
        </p:nvSpPr>
        <p:spPr>
          <a:xfrm>
            <a:off x="628650" y="3034605"/>
            <a:ext cx="2000250" cy="13841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6"/>
          <p:cNvSpPr/>
          <p:nvPr/>
        </p:nvSpPr>
        <p:spPr>
          <a:xfrm rot="2700000">
            <a:off x="2743200" y="3013025"/>
            <a:ext cx="57150" cy="57150"/>
          </a:xfrm>
          <a:prstGeom prst="rect">
            <a:avLst/>
          </a:prstGeom>
          <a:solidFill>
            <a:srgbClr val="3B82F6"/>
          </a:solidFill>
          <a:ln/>
          <a:effectLst>
            <a:outerShdw sx="100000" sy="100000" kx="0" ky="0" algn="bl" rotWithShape="0" blurRad="43180" dist="50800" dir="16200000">
              <a:srgbClr val="2563eb">
                <a:alpha val="7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628650" y="3227636"/>
            <a:ext cx="4809780" cy="503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90"/>
              </a:lnSpc>
              <a:spcAft>
                <a:spcPts val="1800"/>
              </a:spcAft>
              <a:buNone/>
            </a:pPr>
            <a:r>
              <a:rPr lang="en-US" sz="1350" spc="14" kern="0" dirty="0">
                <a:solidFill>
                  <a:srgbClr val="F8FAFC">
                    <a:alpha val="8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Transforming Capital Program Delivery</a:t>
            </a:r>
            <a:br/>
            <a:pPr algn="l" indent="0" marL="0">
              <a:lnSpc>
                <a:spcPts val="1890"/>
              </a:lnSpc>
              <a:spcAft>
                <a:spcPts val="1800"/>
              </a:spcAft>
              <a:buNone/>
            </a:pPr>
            <a:r>
              <a:rPr lang="en-US" sz="1350" spc="14" kern="0" dirty="0">
                <a:solidFill>
                  <a:srgbClr val="F8FAFC">
                    <a:alpha val="8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Through AI-Powered Intelligence</a:t>
            </a:r>
            <a:endParaRPr lang="en-US" sz="1350" dirty="0"/>
          </a:p>
        </p:txBody>
      </p:sp>
      <p:sp>
        <p:nvSpPr>
          <p:cNvPr id="22" name="Text 18"/>
          <p:cNvSpPr/>
          <p:nvPr/>
        </p:nvSpPr>
        <p:spPr>
          <a:xfrm>
            <a:off x="628650" y="3936057"/>
            <a:ext cx="4857750" cy="386358"/>
          </a:xfrm>
          <a:prstGeom prst="roundRect">
            <a:avLst>
              <a:gd name="adj" fmla="val 11176"/>
            </a:avLst>
          </a:prstGeom>
          <a:gradFill rotWithShape="1">
            <a:gsLst>
              <a:gs pos="0">
                <a:srgbClr val="2563EB">
                  <a:alpha val="18000"/>
                </a:srgbClr>
              </a:gs>
              <a:gs pos="100000">
                <a:srgbClr val="0F1E36">
                  <a:alpha val="4000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628650" y="3936057"/>
            <a:ext cx="19050" cy="386358"/>
          </a:xfrm>
          <a:custGeom>
            <a:avLst/>
            <a:gdLst/>
            <a:ahLst/>
            <a:cxnLst/>
            <a:rect l="l" t="t" r="r" b="b"/>
            <a:pathLst>
              <a:path w="19050" h="386358">
                <a:moveTo>
                  <a:pt x="0" y="43180"/>
                </a:moveTo>
                <a:lnTo>
                  <a:pt x="2381" y="29039"/>
                </a:lnTo>
                <a:lnTo>
                  <a:pt x="4763" y="23467"/>
                </a:lnTo>
                <a:lnTo>
                  <a:pt x="7144" y="19391"/>
                </a:lnTo>
                <a:lnTo>
                  <a:pt x="9525" y="16127"/>
                </a:lnTo>
                <a:lnTo>
                  <a:pt x="11906" y="13406"/>
                </a:lnTo>
                <a:lnTo>
                  <a:pt x="14288" y="11090"/>
                </a:lnTo>
                <a:lnTo>
                  <a:pt x="16669" y="9097"/>
                </a:lnTo>
                <a:lnTo>
                  <a:pt x="19050" y="7371"/>
                </a:lnTo>
                <a:lnTo>
                  <a:pt x="19050" y="378986"/>
                </a:lnTo>
                <a:lnTo>
                  <a:pt x="16669" y="377261"/>
                </a:lnTo>
                <a:lnTo>
                  <a:pt x="14288" y="375267"/>
                </a:lnTo>
                <a:lnTo>
                  <a:pt x="11906" y="372951"/>
                </a:lnTo>
                <a:lnTo>
                  <a:pt x="9525" y="370231"/>
                </a:lnTo>
                <a:lnTo>
                  <a:pt x="7144" y="366967"/>
                </a:lnTo>
                <a:lnTo>
                  <a:pt x="4763" y="362891"/>
                </a:lnTo>
                <a:lnTo>
                  <a:pt x="2381" y="357319"/>
                </a:lnTo>
                <a:lnTo>
                  <a:pt x="0" y="343178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657" y="4062868"/>
            <a:ext cx="132588" cy="132588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027063" y="4045893"/>
            <a:ext cx="4236675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45 Years of Construction Expertise Meets Enterprise AI</a:t>
            </a:r>
            <a:endParaRPr lang="en-US" sz="1010" dirty="0"/>
          </a:p>
        </p:txBody>
      </p:sp>
      <p:sp>
        <p:nvSpPr>
          <p:cNvPr id="26" name="Text 21"/>
          <p:cNvSpPr/>
          <p:nvPr/>
        </p:nvSpPr>
        <p:spPr>
          <a:xfrm>
            <a:off x="7054602" y="1517675"/>
            <a:ext cx="1575048" cy="613938"/>
          </a:xfrm>
          <a:prstGeom prst="roundRect">
            <a:avLst>
              <a:gd name="adj" fmla="val 11584"/>
            </a:avLst>
          </a:prstGeom>
          <a:solidFill>
            <a:srgbClr val="0F1E36">
              <a:alpha val="85000"/>
            </a:srgbClr>
          </a:solidFill>
          <a:ln w="9525">
            <a:solidFill>
              <a:srgbClr val="2563EB">
                <a:alpha val="28000"/>
              </a:srgbClr>
            </a:solidFill>
          </a:ln>
        </p:spPr>
        <p:txBody>
          <a:bodyPr wrap="square" lIns="157480" tIns="114300" rIns="157480" bIns="114300" rtlCol="0" anchor="t"/>
          <a:lstStyle/>
          <a:p>
            <a:pPr algn="r" indent="0" marL="0">
              <a:buNone/>
            </a:pPr>
            <a:r>
              <a:rPr lang="en-US" sz="169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$8.34B</a:t>
            </a:r>
            <a:pPr algn="r" indent="0" marL="0">
              <a:buNone/>
            </a:pPr>
            <a:endParaRPr lang="en-US" sz="1690" dirty="0"/>
          </a:p>
          <a:p>
            <a:pPr algn="r" indent="0" marL="0">
              <a:buNone/>
            </a:pPr>
            <a:r>
              <a:rPr lang="en-US" sz="680" spc="48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DEMO PORTFOLIO</a:t>
            </a:r>
            <a:endParaRPr lang="en-US" sz="1690" dirty="0"/>
          </a:p>
        </p:txBody>
      </p:sp>
      <p:sp>
        <p:nvSpPr>
          <p:cNvPr id="27" name="Text 22"/>
          <p:cNvSpPr/>
          <p:nvPr/>
        </p:nvSpPr>
        <p:spPr>
          <a:xfrm>
            <a:off x="7199114" y="2228031"/>
            <a:ext cx="1430536" cy="613938"/>
          </a:xfrm>
          <a:prstGeom prst="roundRect">
            <a:avLst>
              <a:gd name="adj" fmla="val 11584"/>
            </a:avLst>
          </a:prstGeom>
          <a:solidFill>
            <a:srgbClr val="0F1E36">
              <a:alpha val="85000"/>
            </a:srgbClr>
          </a:solidFill>
          <a:ln w="9525">
            <a:solidFill>
              <a:srgbClr val="2563EB">
                <a:alpha val="28000"/>
              </a:srgbClr>
            </a:solidFill>
          </a:ln>
        </p:spPr>
        <p:txBody>
          <a:bodyPr wrap="square" lIns="157480" tIns="114300" rIns="157480" bIns="114300" rtlCol="0" anchor="t"/>
          <a:lstStyle/>
          <a:p>
            <a:pPr algn="r" indent="0" marL="0">
              <a:buNone/>
            </a:pPr>
            <a:r>
              <a:rPr lang="en-US" sz="169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+ 9</a:t>
            </a:r>
            <a:pPr algn="r" indent="0" marL="0">
              <a:buNone/>
            </a:pPr>
            <a:endParaRPr lang="en-US" sz="1690" dirty="0"/>
          </a:p>
          <a:p>
            <a:pPr algn="r" indent="0" marL="0">
              <a:buNone/>
            </a:pPr>
            <a:r>
              <a:rPr lang="en-US" sz="680" spc="48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&amp; AI AGENTS</a:t>
            </a:r>
            <a:endParaRPr lang="en-US" sz="1690" dirty="0"/>
          </a:p>
        </p:txBody>
      </p:sp>
      <p:sp>
        <p:nvSpPr>
          <p:cNvPr id="28" name="Text 23"/>
          <p:cNvSpPr/>
          <p:nvPr/>
        </p:nvSpPr>
        <p:spPr>
          <a:xfrm>
            <a:off x="7248227" y="2938388"/>
            <a:ext cx="1381423" cy="613938"/>
          </a:xfrm>
          <a:prstGeom prst="roundRect">
            <a:avLst>
              <a:gd name="adj" fmla="val 11584"/>
            </a:avLst>
          </a:prstGeom>
          <a:solidFill>
            <a:srgbClr val="0F1E36">
              <a:alpha val="85000"/>
            </a:srgbClr>
          </a:solidFill>
          <a:ln w="9525">
            <a:solidFill>
              <a:srgbClr val="2563EB">
                <a:alpha val="28000"/>
              </a:srgbClr>
            </a:solidFill>
          </a:ln>
        </p:spPr>
        <p:txBody>
          <a:bodyPr wrap="square" lIns="157480" tIns="114300" rIns="157480" bIns="114300" rtlCol="0" anchor="t"/>
          <a:lstStyle/>
          <a:p>
            <a:pPr algn="r" indent="0" marL="0">
              <a:buNone/>
            </a:pPr>
            <a:r>
              <a:rPr lang="en-US" sz="169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Suites</a:t>
            </a:r>
            <a:pPr algn="r" indent="0" marL="0">
              <a:buNone/>
            </a:pPr>
            <a:endParaRPr lang="en-US" sz="1690" dirty="0"/>
          </a:p>
          <a:p>
            <a:pPr algn="r" indent="0" marL="0">
              <a:buNone/>
            </a:pPr>
            <a:r>
              <a:rPr lang="en-US" sz="680" spc="48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VERTICALS</a:t>
            </a:r>
            <a:endParaRPr lang="en-US" sz="1690" dirty="0"/>
          </a:p>
        </p:txBody>
      </p:sp>
      <p:sp>
        <p:nvSpPr>
          <p:cNvPr id="29" name="Text 24"/>
          <p:cNvSpPr/>
          <p:nvPr/>
        </p:nvSpPr>
        <p:spPr>
          <a:xfrm>
            <a:off x="6585296" y="3648745"/>
            <a:ext cx="2044354" cy="262830"/>
          </a:xfrm>
          <a:prstGeom prst="roundRect">
            <a:avLst>
              <a:gd name="adj" fmla="val 16429"/>
            </a:avLst>
          </a:prstGeom>
          <a:solidFill>
            <a:srgbClr val="2563EB">
              <a:alpha val="12000"/>
            </a:srgbClr>
          </a:solidFill>
          <a:ln w="9525">
            <a:solidFill>
              <a:srgbClr val="2563EB">
                <a:alpha val="22000"/>
              </a:srgbClr>
            </a:solidFill>
          </a:ln>
        </p:spPr>
        <p:txBody>
          <a:bodyPr wrap="none" lIns="192901" tIns="57150" rIns="100330" bIns="57150" rtlCol="0" anchor="ctr"/>
          <a:lstStyle/>
          <a:p>
            <a:pPr algn="r" indent="0" marL="0">
              <a:buNone/>
            </a:pPr>
            <a:r>
              <a:rPr lang="en-US" sz="680" spc="41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FAA · TJC · TEA · TXDOT COMPLIANT</a:t>
            </a:r>
            <a:endParaRPr lang="en-US" sz="680" dirty="0"/>
          </a:p>
        </p:txBody>
      </p:sp>
      <p:sp>
        <p:nvSpPr>
          <p:cNvPr id="30" name="Text 25"/>
          <p:cNvSpPr/>
          <p:nvPr/>
        </p:nvSpPr>
        <p:spPr>
          <a:xfrm>
            <a:off x="6735217" y="3762449"/>
            <a:ext cx="35421" cy="35421"/>
          </a:xfrm>
          <a:prstGeom prst="ellipse">
            <a:avLst/>
          </a:prstGeom>
          <a:solidFill>
            <a:srgbClr val="3B82F6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6"/>
          <p:cNvSpPr/>
          <p:nvPr/>
        </p:nvSpPr>
        <p:spPr>
          <a:xfrm>
            <a:off x="0" y="4771430"/>
            <a:ext cx="9144000" cy="372070"/>
          </a:xfrm>
          <a:prstGeom prst="rect">
            <a:avLst/>
          </a:prstGeom>
          <a:solidFill>
            <a:srgbClr val="0A1628">
              <a:alpha val="94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7"/>
          <p:cNvSpPr/>
          <p:nvPr/>
        </p:nvSpPr>
        <p:spPr>
          <a:xfrm>
            <a:off x="0" y="4771430"/>
            <a:ext cx="9144000" cy="9525"/>
          </a:xfrm>
          <a:prstGeom prst="rect">
            <a:avLst/>
          </a:prstGeom>
          <a:solidFill>
            <a:srgbClr val="2563EB">
              <a:alpha val="2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9935" y="4895859"/>
            <a:ext cx="132588" cy="132588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774799" y="4892725"/>
            <a:ext cx="106936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Presentation</a:t>
            </a:r>
            <a:endParaRPr lang="en-US" sz="730" dirty="0"/>
          </a:p>
        </p:txBody>
      </p:sp>
      <p:sp>
        <p:nvSpPr>
          <p:cNvPr id="35" name="Text 29"/>
          <p:cNvSpPr/>
          <p:nvPr/>
        </p:nvSpPr>
        <p:spPr>
          <a:xfrm>
            <a:off x="1817936" y="4876502"/>
            <a:ext cx="3781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2563EB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900" dirty="0"/>
          </a:p>
        </p:txBody>
      </p:sp>
      <p:sp>
        <p:nvSpPr>
          <p:cNvPr id="36" name="Text 30"/>
          <p:cNvSpPr/>
          <p:nvPr/>
        </p:nvSpPr>
        <p:spPr>
          <a:xfrm>
            <a:off x="1923306" y="4892725"/>
            <a:ext cx="481801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2026</a:t>
            </a:r>
            <a:endParaRPr lang="en-US" sz="730" dirty="0"/>
          </a:p>
        </p:txBody>
      </p:sp>
      <p:sp>
        <p:nvSpPr>
          <p:cNvPr id="37" name="Text 31"/>
          <p:cNvSpPr/>
          <p:nvPr/>
        </p:nvSpPr>
        <p:spPr>
          <a:xfrm>
            <a:off x="2432298" y="4876502"/>
            <a:ext cx="3781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2563EB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900" dirty="0"/>
          </a:p>
        </p:txBody>
      </p:sp>
      <p:sp>
        <p:nvSpPr>
          <p:cNvPr id="38" name="Text 32"/>
          <p:cNvSpPr/>
          <p:nvPr/>
        </p:nvSpPr>
        <p:spPr>
          <a:xfrm>
            <a:off x="2537668" y="4892725"/>
            <a:ext cx="59901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730" dirty="0"/>
          </a:p>
        </p:txBody>
      </p:sp>
      <p:pic>
        <p:nvPicPr>
          <p:cNvPr id="39" name="Image 4" descr="preencoded.png">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44601" y="4895859"/>
            <a:ext cx="132588" cy="132588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5700415" y="4897487"/>
            <a:ext cx="3096429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2026 EPC-Intelligence LLC  ·  epc-intelligence.ai  ·  Dallas, Texas</a:t>
            </a:r>
            <a:endParaRPr lang="en-US" sz="6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50000">
                <a:srgbClr val="7C3AED"/>
              </a:gs>
              <a:gs pos="100000">
                <a:srgbClr val="059669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3160" y="0"/>
            <a:ext cx="9100840" cy="84326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3160" y="833735"/>
            <a:ext cx="9100840" cy="9525"/>
          </a:xfrm>
          <a:prstGeom prst="rect">
            <a:avLst/>
          </a:prstGeom>
          <a:solidFill>
            <a:srgbClr val="E2E8F0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43210" y="87213"/>
            <a:ext cx="775875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112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PORTFOLIO · ENTERPRISE VALIDATION</a:t>
            </a:r>
            <a:endParaRPr lang="en-US" sz="620" dirty="0"/>
          </a:p>
        </p:txBody>
      </p:sp>
      <p:sp>
        <p:nvSpPr>
          <p:cNvPr id="6" name="Text 4"/>
          <p:cNvSpPr/>
          <p:nvPr/>
        </p:nvSpPr>
        <p:spPr>
          <a:xfrm>
            <a:off x="443210" y="240655"/>
            <a:ext cx="7547150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2354"/>
              </a:lnSpc>
              <a:buNone/>
            </a:pPr>
            <a:r>
              <a:rPr lang="en-US" sz="2140" b="1" dirty="0">
                <a:solidFill>
                  <a:srgbClr val="0A162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Proven at Enterprise Scale</a:t>
            </a:r>
            <a:endParaRPr lang="en-US" sz="2140" dirty="0"/>
          </a:p>
        </p:txBody>
      </p:sp>
      <p:sp>
        <p:nvSpPr>
          <p:cNvPr id="7" name="Text 5"/>
          <p:cNvSpPr/>
          <p:nvPr/>
        </p:nvSpPr>
        <p:spPr>
          <a:xfrm>
            <a:off x="443210" y="574923"/>
            <a:ext cx="775875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$8.34 Billion in Active Demo Program Portfolio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496621" y="121741"/>
            <a:ext cx="137206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87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PORTFOLIO VALUE</a:t>
            </a:r>
            <a:endParaRPr lang="en-US" sz="620" dirty="0"/>
          </a:p>
        </p:txBody>
      </p:sp>
      <p:sp>
        <p:nvSpPr>
          <p:cNvPr id="9" name="Text 7"/>
          <p:cNvSpPr/>
          <p:nvPr/>
        </p:nvSpPr>
        <p:spPr>
          <a:xfrm>
            <a:off x="7766596" y="253603"/>
            <a:ext cx="1026222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80"/>
              </a:lnSpc>
              <a:buNone/>
            </a:pPr>
            <a:r>
              <a:rPr lang="en-US" sz="2480" b="1" spc="-50" kern="0" dirty="0">
                <a:solidFill>
                  <a:srgbClr val="1E40A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$8.34B</a:t>
            </a:r>
            <a:endParaRPr lang="en-US" sz="2480" dirty="0"/>
          </a:p>
        </p:txBody>
      </p:sp>
      <p:sp>
        <p:nvSpPr>
          <p:cNvPr id="10" name="Text 8"/>
          <p:cNvSpPr/>
          <p:nvPr/>
        </p:nvSpPr>
        <p:spPr>
          <a:xfrm>
            <a:off x="7627888" y="582364"/>
            <a:ext cx="122766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Suites · 4 Industry Verticals</a:t>
            </a:r>
            <a:endParaRPr lang="en-US" sz="680" dirty="0"/>
          </a:p>
        </p:txBody>
      </p:sp>
      <p:sp>
        <p:nvSpPr>
          <p:cNvPr id="11" name="Text 9"/>
          <p:cNvSpPr/>
          <p:nvPr/>
        </p:nvSpPr>
        <p:spPr>
          <a:xfrm>
            <a:off x="443210" y="1042541"/>
            <a:ext cx="1579811" cy="3586609"/>
          </a:xfrm>
          <a:prstGeom prst="roundRect">
            <a:avLst>
              <a:gd name="adj" fmla="val 6351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86360" dist="13970" dir="5400000">
              <a:srgbClr val="000000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80876" y="1195536"/>
            <a:ext cx="1470987" cy="149870"/>
          </a:xfrm>
          <a:prstGeom prst="roundRect">
            <a:avLst>
              <a:gd name="adj" fmla="val 95757"/>
            </a:avLst>
          </a:prstGeom>
          <a:solidFill>
            <a:srgbClr val="DBEAFE"/>
          </a:solidFill>
          <a:ln/>
        </p:spPr>
        <p:txBody>
          <a:bodyPr wrap="none" lIns="153610" tIns="21590" rIns="64770" bIns="21590" rtlCol="0" anchor="ctr"/>
          <a:lstStyle/>
          <a:p>
            <a:pPr algn="l" indent="0" marL="0">
              <a:buNone/>
            </a:pPr>
            <a:r>
              <a:rPr lang="en-US" sz="560" b="1" spc="56" kern="0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INFRASTRUCTURECONSTRUCT</a:t>
            </a:r>
            <a:endParaRPr lang="en-US" sz="56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5963" y="1204103"/>
            <a:ext cx="132588" cy="13258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80876" y="1416397"/>
            <a:ext cx="1395792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2360" b="1" spc="-47" kern="0" dirty="0">
                <a:solidFill>
                  <a:srgbClr val="2563E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$4.10B</a:t>
            </a:r>
            <a:endParaRPr lang="en-US" sz="2360" dirty="0"/>
          </a:p>
        </p:txBody>
      </p:sp>
      <p:sp>
        <p:nvSpPr>
          <p:cNvPr id="15" name="Text 12"/>
          <p:cNvSpPr/>
          <p:nvPr/>
        </p:nvSpPr>
        <p:spPr>
          <a:xfrm>
            <a:off x="580876" y="1759297"/>
            <a:ext cx="1330568" cy="263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88"/>
              </a:lnSpc>
              <a:buNone/>
            </a:pPr>
            <a:r>
              <a:rPr lang="en-US" sz="79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CTRMA Infrastructure Program</a:t>
            </a:r>
            <a:endParaRPr lang="en-US" sz="790" dirty="0"/>
          </a:p>
        </p:txBody>
      </p:sp>
      <p:sp>
        <p:nvSpPr>
          <p:cNvPr id="16" name="Text 13"/>
          <p:cNvSpPr/>
          <p:nvPr/>
        </p:nvSpPr>
        <p:spPr>
          <a:xfrm>
            <a:off x="580876" y="2039094"/>
            <a:ext cx="1330568" cy="235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Texas Regional Mobility Authority</a:t>
            </a:r>
            <a:endParaRPr lang="en-US" sz="680" dirty="0"/>
          </a:p>
        </p:txBody>
      </p:sp>
      <p:sp>
        <p:nvSpPr>
          <p:cNvPr id="17" name="Text 14"/>
          <p:cNvSpPr/>
          <p:nvPr/>
        </p:nvSpPr>
        <p:spPr>
          <a:xfrm>
            <a:off x="580876" y="2349847"/>
            <a:ext cx="817468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Active Corridors</a:t>
            </a:r>
            <a:endParaRPr lang="en-US" sz="620" dirty="0"/>
          </a:p>
        </p:txBody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0633" y="2364069"/>
            <a:ext cx="132588" cy="132588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80876" y="2582019"/>
            <a:ext cx="675075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1,247 Parcels</a:t>
            </a:r>
            <a:endParaRPr lang="en-US" sz="62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0633" y="2596241"/>
            <a:ext cx="132588" cy="1325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80876" y="2814191"/>
            <a:ext cx="741566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TxDOT / FHWA</a:t>
            </a:r>
            <a:endParaRPr lang="en-US" sz="620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0633" y="2828413"/>
            <a:ext cx="132588" cy="13258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80876" y="4326285"/>
            <a:ext cx="82101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SHARE</a:t>
            </a:r>
            <a:endParaRPr lang="en-US" sz="560" dirty="0"/>
          </a:p>
        </p:txBody>
      </p:sp>
      <p:sp>
        <p:nvSpPr>
          <p:cNvPr id="24" name="Text 18"/>
          <p:cNvSpPr/>
          <p:nvPr/>
        </p:nvSpPr>
        <p:spPr>
          <a:xfrm>
            <a:off x="1662708" y="4326285"/>
            <a:ext cx="244912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49.2%</a:t>
            </a:r>
            <a:endParaRPr lang="en-US" sz="560" dirty="0"/>
          </a:p>
        </p:txBody>
      </p:sp>
      <p:sp>
        <p:nvSpPr>
          <p:cNvPr id="25" name="Text 19"/>
          <p:cNvSpPr/>
          <p:nvPr/>
        </p:nvSpPr>
        <p:spPr>
          <a:xfrm>
            <a:off x="580876" y="4462165"/>
            <a:ext cx="1304479" cy="43160"/>
          </a:xfrm>
          <a:prstGeom prst="roundRect">
            <a:avLst>
              <a:gd name="adj" fmla="val 50023"/>
            </a:avLst>
          </a:prstGeom>
          <a:solidFill>
            <a:srgbClr val="EEF2F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580876" y="4462165"/>
            <a:ext cx="641747" cy="43160"/>
          </a:xfrm>
          <a:prstGeom prst="roundRect">
            <a:avLst>
              <a:gd name="adj" fmla="val 50023"/>
            </a:avLst>
          </a:pr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1"/>
          <p:cNvSpPr/>
          <p:nvPr/>
        </p:nvSpPr>
        <p:spPr>
          <a:xfrm>
            <a:off x="2123331" y="1042541"/>
            <a:ext cx="1579959" cy="3586609"/>
          </a:xfrm>
          <a:prstGeom prst="roundRect">
            <a:avLst>
              <a:gd name="adj" fmla="val 635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86360" dist="13970" dir="5400000">
              <a:srgbClr val="000000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2"/>
          <p:cNvSpPr/>
          <p:nvPr/>
        </p:nvSpPr>
        <p:spPr>
          <a:xfrm>
            <a:off x="2260997" y="1195536"/>
            <a:ext cx="1304627" cy="264277"/>
          </a:xfrm>
          <a:prstGeom prst="roundRect">
            <a:avLst>
              <a:gd name="adj" fmla="val 54303"/>
            </a:avLst>
          </a:prstGeom>
          <a:solidFill>
            <a:srgbClr val="FEF3C7"/>
          </a:solidFill>
          <a:ln/>
        </p:spPr>
        <p:txBody>
          <a:bodyPr wrap="none" lIns="152866" tIns="21590" rIns="64770" bIns="21590" rtlCol="0" anchor="ctr"/>
          <a:lstStyle/>
          <a:p>
            <a:pPr algn="l" indent="0" marL="0">
              <a:buNone/>
            </a:pPr>
            <a:r>
              <a:rPr lang="en-US" sz="560" b="1" spc="56" kern="0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K-12VERTICALCONSTRUCT</a:t>
            </a:r>
            <a:endParaRPr lang="en-US" sz="560" dirty="0"/>
          </a:p>
        </p:txBody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85711" y="1256593"/>
            <a:ext cx="132588" cy="134466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2260997" y="1523107"/>
            <a:ext cx="1395951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2360" b="1" spc="-47" kern="0" dirty="0">
                <a:solidFill>
                  <a:srgbClr val="D9770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$1.85B</a:t>
            </a:r>
            <a:endParaRPr lang="en-US" sz="2360" dirty="0"/>
          </a:p>
        </p:txBody>
      </p:sp>
      <p:sp>
        <p:nvSpPr>
          <p:cNvPr id="31" name="Text 24"/>
          <p:cNvSpPr/>
          <p:nvPr/>
        </p:nvSpPr>
        <p:spPr>
          <a:xfrm>
            <a:off x="2260997" y="1866007"/>
            <a:ext cx="1330720" cy="263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88"/>
              </a:lnSpc>
              <a:buNone/>
            </a:pPr>
            <a:r>
              <a:rPr lang="en-US" sz="79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Central ISD Bond Program</a:t>
            </a:r>
            <a:endParaRPr lang="en-US" sz="790" dirty="0"/>
          </a:p>
        </p:txBody>
      </p:sp>
      <p:sp>
        <p:nvSpPr>
          <p:cNvPr id="32" name="Text 25"/>
          <p:cNvSpPr/>
          <p:nvPr/>
        </p:nvSpPr>
        <p:spPr>
          <a:xfrm>
            <a:off x="2260997" y="2145804"/>
            <a:ext cx="1435090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Capital Bond · DFW Metro</a:t>
            </a:r>
            <a:endParaRPr lang="en-US" sz="680" dirty="0"/>
          </a:p>
        </p:txBody>
      </p:sp>
      <p:sp>
        <p:nvSpPr>
          <p:cNvPr id="33" name="Text 26"/>
          <p:cNvSpPr/>
          <p:nvPr/>
        </p:nvSpPr>
        <p:spPr>
          <a:xfrm>
            <a:off x="2260997" y="2344341"/>
            <a:ext cx="679478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 Campuses</a:t>
            </a:r>
            <a:endParaRPr lang="en-US" sz="620" dirty="0"/>
          </a:p>
        </p:txBody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70754" y="2358563"/>
            <a:ext cx="132588" cy="13258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2260997" y="2576513"/>
            <a:ext cx="955914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68.4% Voter Approval</a:t>
            </a:r>
            <a:endParaRPr lang="en-US" sz="620" dirty="0"/>
          </a:p>
        </p:txBody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70754" y="2590735"/>
            <a:ext cx="132588" cy="132588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2260997" y="2808684"/>
            <a:ext cx="781946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 Compliance</a:t>
            </a:r>
            <a:endParaRPr lang="en-US" sz="620" dirty="0"/>
          </a:p>
        </p:txBody>
      </p:sp>
      <p:pic>
        <p:nvPicPr>
          <p:cNvPr id="38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270754" y="2822906"/>
            <a:ext cx="132588" cy="132588"/>
          </a:xfrm>
          <a:prstGeom prst="rect">
            <a:avLst/>
          </a:prstGeom>
        </p:spPr>
      </p:pic>
      <p:sp>
        <p:nvSpPr>
          <p:cNvPr id="39" name="Text 29"/>
          <p:cNvSpPr/>
          <p:nvPr/>
        </p:nvSpPr>
        <p:spPr>
          <a:xfrm>
            <a:off x="2260997" y="4326285"/>
            <a:ext cx="82101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SHARE</a:t>
            </a:r>
            <a:endParaRPr lang="en-US" sz="560" dirty="0"/>
          </a:p>
        </p:txBody>
      </p:sp>
      <p:sp>
        <p:nvSpPr>
          <p:cNvPr id="40" name="Text 30"/>
          <p:cNvSpPr/>
          <p:nvPr/>
        </p:nvSpPr>
        <p:spPr>
          <a:xfrm>
            <a:off x="3342977" y="4326285"/>
            <a:ext cx="244912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22.2%</a:t>
            </a:r>
            <a:endParaRPr lang="en-US" sz="560" dirty="0"/>
          </a:p>
        </p:txBody>
      </p:sp>
      <p:sp>
        <p:nvSpPr>
          <p:cNvPr id="41" name="Text 31"/>
          <p:cNvSpPr/>
          <p:nvPr/>
        </p:nvSpPr>
        <p:spPr>
          <a:xfrm>
            <a:off x="2260997" y="4462165"/>
            <a:ext cx="1304627" cy="43160"/>
          </a:xfrm>
          <a:prstGeom prst="roundRect">
            <a:avLst>
              <a:gd name="adj" fmla="val 50023"/>
            </a:avLst>
          </a:prstGeom>
          <a:solidFill>
            <a:srgbClr val="EEF2F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2"/>
          <p:cNvSpPr/>
          <p:nvPr/>
        </p:nvSpPr>
        <p:spPr>
          <a:xfrm>
            <a:off x="2260997" y="4462165"/>
            <a:ext cx="289620" cy="43160"/>
          </a:xfrm>
          <a:prstGeom prst="roundRect">
            <a:avLst>
              <a:gd name="adj" fmla="val 50023"/>
            </a:avLst>
          </a:prstGeom>
          <a:gradFill rotWithShape="1">
            <a:gsLst>
              <a:gs pos="0">
                <a:srgbClr val="D97706"/>
              </a:gs>
              <a:gs pos="100000">
                <a:srgbClr val="FCD34D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3"/>
          <p:cNvSpPr/>
          <p:nvPr/>
        </p:nvSpPr>
        <p:spPr>
          <a:xfrm>
            <a:off x="3803600" y="1042541"/>
            <a:ext cx="1579811" cy="3586609"/>
          </a:xfrm>
          <a:prstGeom prst="roundRect">
            <a:avLst>
              <a:gd name="adj" fmla="val 6351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86360" dist="13970" dir="5400000">
              <a:srgbClr val="000000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34"/>
          <p:cNvSpPr/>
          <p:nvPr/>
        </p:nvSpPr>
        <p:spPr>
          <a:xfrm>
            <a:off x="3941266" y="1195536"/>
            <a:ext cx="980658" cy="149870"/>
          </a:xfrm>
          <a:prstGeom prst="roundRect">
            <a:avLst>
              <a:gd name="adj" fmla="val 95757"/>
            </a:avLst>
          </a:prstGeom>
          <a:solidFill>
            <a:srgbClr val="CFFAFE"/>
          </a:solidFill>
          <a:ln/>
        </p:spPr>
        <p:txBody>
          <a:bodyPr wrap="none" lIns="153610" tIns="21590" rIns="64770" bIns="21590" rtlCol="0" anchor="ctr"/>
          <a:lstStyle/>
          <a:p>
            <a:pPr algn="l" indent="0" marL="0">
              <a:buNone/>
            </a:pPr>
            <a:r>
              <a:rPr lang="en-US" sz="560" b="1" spc="56" kern="0" dirty="0">
                <a:solidFill>
                  <a:srgbClr val="164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AEROCONSTRUCT</a:t>
            </a:r>
            <a:endParaRPr lang="en-US" sz="560" dirty="0"/>
          </a:p>
        </p:txBody>
      </p:sp>
      <p:pic>
        <p:nvPicPr>
          <p:cNvPr id="45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966353" y="1204103"/>
            <a:ext cx="132588" cy="132588"/>
          </a:xfrm>
          <a:prstGeom prst="rect">
            <a:avLst/>
          </a:prstGeom>
        </p:spPr>
      </p:pic>
      <p:sp>
        <p:nvSpPr>
          <p:cNvPr id="46" name="Text 35"/>
          <p:cNvSpPr/>
          <p:nvPr/>
        </p:nvSpPr>
        <p:spPr>
          <a:xfrm>
            <a:off x="3941266" y="1416397"/>
            <a:ext cx="1395792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2360" b="1" spc="-47" kern="0" dirty="0">
                <a:solidFill>
                  <a:srgbClr val="0891B2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$1.24B</a:t>
            </a:r>
            <a:endParaRPr lang="en-US" sz="2360" dirty="0"/>
          </a:p>
        </p:txBody>
      </p:sp>
      <p:sp>
        <p:nvSpPr>
          <p:cNvPr id="47" name="Text 36"/>
          <p:cNvSpPr/>
          <p:nvPr/>
        </p:nvSpPr>
        <p:spPr>
          <a:xfrm>
            <a:off x="3941266" y="1759297"/>
            <a:ext cx="1434926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88"/>
              </a:lnSpc>
              <a:buNone/>
            </a:pPr>
            <a:r>
              <a:rPr lang="en-US" sz="79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Dallas Love Field CIP</a:t>
            </a:r>
            <a:endParaRPr lang="en-US" sz="790" dirty="0"/>
          </a:p>
        </p:txBody>
      </p:sp>
      <p:sp>
        <p:nvSpPr>
          <p:cNvPr id="48" name="Text 37"/>
          <p:cNvSpPr/>
          <p:nvPr/>
        </p:nvSpPr>
        <p:spPr>
          <a:xfrm>
            <a:off x="3941266" y="1913781"/>
            <a:ext cx="1330568" cy="235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Modernization Program · Dallas, TX</a:t>
            </a:r>
            <a:endParaRPr lang="en-US" sz="680" dirty="0"/>
          </a:p>
        </p:txBody>
      </p:sp>
      <p:sp>
        <p:nvSpPr>
          <p:cNvPr id="49" name="Text 38"/>
          <p:cNvSpPr/>
          <p:nvPr/>
        </p:nvSpPr>
        <p:spPr>
          <a:xfrm>
            <a:off x="3941266" y="2224534"/>
            <a:ext cx="816102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Active Projects</a:t>
            </a:r>
            <a:endParaRPr lang="en-US" sz="620" dirty="0"/>
          </a:p>
        </p:txBody>
      </p:sp>
      <p:pic>
        <p:nvPicPr>
          <p:cNvPr id="50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951024" y="2238756"/>
            <a:ext cx="132588" cy="132588"/>
          </a:xfrm>
          <a:prstGeom prst="rect">
            <a:avLst/>
          </a:prstGeom>
        </p:spPr>
      </p:pic>
      <p:sp>
        <p:nvSpPr>
          <p:cNvPr id="51" name="Text 39"/>
          <p:cNvSpPr/>
          <p:nvPr/>
        </p:nvSpPr>
        <p:spPr>
          <a:xfrm>
            <a:off x="3941266" y="2456706"/>
            <a:ext cx="884414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$48.7M FAA Grants</a:t>
            </a:r>
            <a:endParaRPr lang="en-US" sz="620" dirty="0"/>
          </a:p>
        </p:txBody>
      </p:sp>
      <p:pic>
        <p:nvPicPr>
          <p:cNvPr id="52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951024" y="2470928"/>
            <a:ext cx="132588" cy="132588"/>
          </a:xfrm>
          <a:prstGeom prst="rect">
            <a:avLst/>
          </a:prstGeom>
        </p:spPr>
      </p:pic>
      <p:sp>
        <p:nvSpPr>
          <p:cNvPr id="53" name="Text 40"/>
          <p:cNvSpPr/>
          <p:nvPr/>
        </p:nvSpPr>
        <p:spPr>
          <a:xfrm>
            <a:off x="3941266" y="2688878"/>
            <a:ext cx="510216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Airlines</a:t>
            </a:r>
            <a:endParaRPr lang="en-US" sz="620" dirty="0"/>
          </a:p>
        </p:txBody>
      </p:sp>
      <p:pic>
        <p:nvPicPr>
          <p:cNvPr id="54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951024" y="2703100"/>
            <a:ext cx="132588" cy="132588"/>
          </a:xfrm>
          <a:prstGeom prst="rect">
            <a:avLst/>
          </a:prstGeom>
        </p:spPr>
      </p:pic>
      <p:sp>
        <p:nvSpPr>
          <p:cNvPr id="55" name="Text 41"/>
          <p:cNvSpPr/>
          <p:nvPr/>
        </p:nvSpPr>
        <p:spPr>
          <a:xfrm>
            <a:off x="3941266" y="4326285"/>
            <a:ext cx="82101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SHARE</a:t>
            </a:r>
            <a:endParaRPr lang="en-US" sz="560" dirty="0"/>
          </a:p>
        </p:txBody>
      </p:sp>
      <p:sp>
        <p:nvSpPr>
          <p:cNvPr id="56" name="Text 42"/>
          <p:cNvSpPr/>
          <p:nvPr/>
        </p:nvSpPr>
        <p:spPr>
          <a:xfrm>
            <a:off x="5023098" y="4326285"/>
            <a:ext cx="244912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14.9%</a:t>
            </a:r>
            <a:endParaRPr lang="en-US" sz="560" dirty="0"/>
          </a:p>
        </p:txBody>
      </p:sp>
      <p:sp>
        <p:nvSpPr>
          <p:cNvPr id="57" name="Text 43"/>
          <p:cNvSpPr/>
          <p:nvPr/>
        </p:nvSpPr>
        <p:spPr>
          <a:xfrm>
            <a:off x="3941266" y="4462165"/>
            <a:ext cx="1304479" cy="43160"/>
          </a:xfrm>
          <a:prstGeom prst="roundRect">
            <a:avLst>
              <a:gd name="adj" fmla="val 50023"/>
            </a:avLst>
          </a:prstGeom>
          <a:solidFill>
            <a:srgbClr val="EEF2F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44"/>
          <p:cNvSpPr/>
          <p:nvPr/>
        </p:nvSpPr>
        <p:spPr>
          <a:xfrm>
            <a:off x="3941266" y="4462165"/>
            <a:ext cx="194221" cy="43160"/>
          </a:xfrm>
          <a:prstGeom prst="roundRect">
            <a:avLst>
              <a:gd name="adj" fmla="val 50023"/>
            </a:avLst>
          </a:prstGeom>
          <a:gradFill rotWithShape="1">
            <a:gsLst>
              <a:gs pos="0">
                <a:srgbClr val="0891B2"/>
              </a:gs>
              <a:gs pos="100000">
                <a:srgbClr val="67E8F9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45"/>
          <p:cNvSpPr/>
          <p:nvPr/>
        </p:nvSpPr>
        <p:spPr>
          <a:xfrm>
            <a:off x="5483721" y="1042541"/>
            <a:ext cx="1579959" cy="3586609"/>
          </a:xfrm>
          <a:prstGeom prst="roundRect">
            <a:avLst>
              <a:gd name="adj" fmla="val 635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86360" dist="13970" dir="5400000">
              <a:srgbClr val="000000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0" name="Text 46"/>
          <p:cNvSpPr/>
          <p:nvPr/>
        </p:nvSpPr>
        <p:spPr>
          <a:xfrm>
            <a:off x="5621387" y="1195536"/>
            <a:ext cx="1074170" cy="149870"/>
          </a:xfrm>
          <a:prstGeom prst="roundRect">
            <a:avLst>
              <a:gd name="adj" fmla="val 95757"/>
            </a:avLst>
          </a:prstGeom>
          <a:solidFill>
            <a:srgbClr val="D1FAE5"/>
          </a:solidFill>
          <a:ln/>
        </p:spPr>
        <p:txBody>
          <a:bodyPr wrap="none" lIns="153610" tIns="21590" rIns="64770" bIns="21590" rtlCol="0" anchor="ctr"/>
          <a:lstStyle/>
          <a:p>
            <a:pPr algn="l" indent="0" marL="0">
              <a:buNone/>
            </a:pPr>
            <a:r>
              <a:rPr lang="en-US" sz="560" b="1" spc="56" kern="0" dirty="0">
                <a:solidFill>
                  <a:srgbClr val="065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HEALTHCONSTRUCT</a:t>
            </a:r>
            <a:endParaRPr lang="en-US" sz="560" dirty="0"/>
          </a:p>
        </p:txBody>
      </p:sp>
      <p:pic>
        <p:nvPicPr>
          <p:cNvPr id="61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646474" y="1204103"/>
            <a:ext cx="132588" cy="132588"/>
          </a:xfrm>
          <a:prstGeom prst="rect">
            <a:avLst/>
          </a:prstGeom>
        </p:spPr>
      </p:pic>
      <p:sp>
        <p:nvSpPr>
          <p:cNvPr id="62" name="Text 47"/>
          <p:cNvSpPr/>
          <p:nvPr/>
        </p:nvSpPr>
        <p:spPr>
          <a:xfrm>
            <a:off x="5621387" y="1416397"/>
            <a:ext cx="1395951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2360" b="1" spc="-47" kern="0" dirty="0">
                <a:solidFill>
                  <a:srgbClr val="059669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$847M</a:t>
            </a:r>
            <a:endParaRPr lang="en-US" sz="2360" dirty="0"/>
          </a:p>
        </p:txBody>
      </p:sp>
      <p:sp>
        <p:nvSpPr>
          <p:cNvPr id="63" name="Text 48"/>
          <p:cNvSpPr/>
          <p:nvPr/>
        </p:nvSpPr>
        <p:spPr>
          <a:xfrm>
            <a:off x="5621387" y="1759297"/>
            <a:ext cx="1435090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88"/>
              </a:lnSpc>
              <a:buNone/>
            </a:pPr>
            <a:r>
              <a:rPr lang="en-US" sz="79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Memorial Hermann Tower 4</a:t>
            </a:r>
            <a:endParaRPr lang="en-US" sz="790" dirty="0"/>
          </a:p>
        </p:txBody>
      </p:sp>
      <p:sp>
        <p:nvSpPr>
          <p:cNvPr id="64" name="Text 49"/>
          <p:cNvSpPr/>
          <p:nvPr/>
        </p:nvSpPr>
        <p:spPr>
          <a:xfrm>
            <a:off x="5621387" y="1913781"/>
            <a:ext cx="1435090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Houston, Texas · 847-Bed Facility</a:t>
            </a:r>
            <a:endParaRPr lang="en-US" sz="680" dirty="0"/>
          </a:p>
        </p:txBody>
      </p:sp>
      <p:sp>
        <p:nvSpPr>
          <p:cNvPr id="65" name="Text 50"/>
          <p:cNvSpPr/>
          <p:nvPr/>
        </p:nvSpPr>
        <p:spPr>
          <a:xfrm>
            <a:off x="5621387" y="2112318"/>
            <a:ext cx="728511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ICRA Zones</a:t>
            </a:r>
            <a:endParaRPr lang="en-US" sz="620" dirty="0"/>
          </a:p>
        </p:txBody>
      </p:sp>
      <p:pic>
        <p:nvPicPr>
          <p:cNvPr id="66" name="Image 13" descr="preencoded.png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631144" y="2126540"/>
            <a:ext cx="132588" cy="132588"/>
          </a:xfrm>
          <a:prstGeom prst="rect">
            <a:avLst/>
          </a:prstGeom>
        </p:spPr>
      </p:pic>
      <p:sp>
        <p:nvSpPr>
          <p:cNvPr id="67" name="Text 51"/>
          <p:cNvSpPr/>
          <p:nvPr/>
        </p:nvSpPr>
        <p:spPr>
          <a:xfrm>
            <a:off x="5621387" y="2344489"/>
            <a:ext cx="706195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TJC Gold Seal</a:t>
            </a:r>
            <a:endParaRPr lang="en-US" sz="620" dirty="0"/>
          </a:p>
        </p:txBody>
      </p:sp>
      <p:pic>
        <p:nvPicPr>
          <p:cNvPr id="68" name="Image 14" descr="preencoded.png">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631144" y="2358711"/>
            <a:ext cx="132588" cy="132588"/>
          </a:xfrm>
          <a:prstGeom prst="rect">
            <a:avLst/>
          </a:prstGeom>
        </p:spPr>
      </p:pic>
      <p:sp>
        <p:nvSpPr>
          <p:cNvPr id="69" name="Text 52"/>
          <p:cNvSpPr/>
          <p:nvPr/>
        </p:nvSpPr>
        <p:spPr>
          <a:xfrm>
            <a:off x="5621387" y="2576661"/>
            <a:ext cx="786348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HAI Record</a:t>
            </a:r>
            <a:endParaRPr lang="en-US" sz="620" dirty="0"/>
          </a:p>
        </p:txBody>
      </p:sp>
      <p:pic>
        <p:nvPicPr>
          <p:cNvPr id="70" name="Image 15" descr="preencoded.png">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631144" y="2590883"/>
            <a:ext cx="132588" cy="132588"/>
          </a:xfrm>
          <a:prstGeom prst="rect">
            <a:avLst/>
          </a:prstGeom>
        </p:spPr>
      </p:pic>
      <p:sp>
        <p:nvSpPr>
          <p:cNvPr id="71" name="Text 53"/>
          <p:cNvSpPr/>
          <p:nvPr/>
        </p:nvSpPr>
        <p:spPr>
          <a:xfrm>
            <a:off x="5621387" y="4326285"/>
            <a:ext cx="82101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SHARE</a:t>
            </a:r>
            <a:endParaRPr lang="en-US" sz="560" dirty="0"/>
          </a:p>
        </p:txBody>
      </p:sp>
      <p:sp>
        <p:nvSpPr>
          <p:cNvPr id="72" name="Text 54"/>
          <p:cNvSpPr/>
          <p:nvPr/>
        </p:nvSpPr>
        <p:spPr>
          <a:xfrm>
            <a:off x="6703368" y="4326285"/>
            <a:ext cx="244912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10.2%</a:t>
            </a:r>
            <a:endParaRPr lang="en-US" sz="560" dirty="0"/>
          </a:p>
        </p:txBody>
      </p:sp>
      <p:sp>
        <p:nvSpPr>
          <p:cNvPr id="73" name="Text 55"/>
          <p:cNvSpPr/>
          <p:nvPr/>
        </p:nvSpPr>
        <p:spPr>
          <a:xfrm>
            <a:off x="5621387" y="4462165"/>
            <a:ext cx="1304627" cy="43160"/>
          </a:xfrm>
          <a:prstGeom prst="roundRect">
            <a:avLst>
              <a:gd name="adj" fmla="val 50023"/>
            </a:avLst>
          </a:prstGeom>
          <a:solidFill>
            <a:srgbClr val="EEF2F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4" name="Text 56"/>
          <p:cNvSpPr/>
          <p:nvPr/>
        </p:nvSpPr>
        <p:spPr>
          <a:xfrm>
            <a:off x="5621387" y="4462165"/>
            <a:ext cx="133052" cy="43160"/>
          </a:xfrm>
          <a:prstGeom prst="roundRect">
            <a:avLst>
              <a:gd name="adj" fmla="val 50023"/>
            </a:avLst>
          </a:prstGeom>
          <a:gradFill rotWithShape="1">
            <a:gsLst>
              <a:gs pos="0">
                <a:srgbClr val="059669"/>
              </a:gs>
              <a:gs pos="100000">
                <a:srgbClr val="6EE7B7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5" name="Text 57"/>
          <p:cNvSpPr/>
          <p:nvPr/>
        </p:nvSpPr>
        <p:spPr>
          <a:xfrm>
            <a:off x="7163991" y="1042541"/>
            <a:ext cx="1579959" cy="3586609"/>
          </a:xfrm>
          <a:prstGeom prst="roundRect">
            <a:avLst>
              <a:gd name="adj" fmla="val 635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86360" dist="13970" dir="5400000">
              <a:srgbClr val="000000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6" name="Text 58"/>
          <p:cNvSpPr/>
          <p:nvPr/>
        </p:nvSpPr>
        <p:spPr>
          <a:xfrm>
            <a:off x="7301657" y="1195536"/>
            <a:ext cx="1141116" cy="149870"/>
          </a:xfrm>
          <a:prstGeom prst="roundRect">
            <a:avLst>
              <a:gd name="adj" fmla="val 95757"/>
            </a:avLst>
          </a:prstGeom>
          <a:solidFill>
            <a:srgbClr val="EDE9FE"/>
          </a:solidFill>
          <a:ln/>
        </p:spPr>
        <p:txBody>
          <a:bodyPr wrap="none" lIns="153610" tIns="21590" rIns="64770" bIns="21590" rtlCol="0" anchor="ctr"/>
          <a:lstStyle/>
          <a:p>
            <a:pPr algn="l" indent="0" marL="0">
              <a:buNone/>
            </a:pPr>
            <a:r>
              <a:rPr lang="en-US" sz="560" b="1" spc="56" kern="0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EPC PLATFORM</a:t>
            </a:r>
            <a:endParaRPr lang="en-US" sz="560" dirty="0"/>
          </a:p>
        </p:txBody>
      </p:sp>
      <p:pic>
        <p:nvPicPr>
          <p:cNvPr id="77" name="Image 16" descr="preencoded.png">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326743" y="1204103"/>
            <a:ext cx="132588" cy="132588"/>
          </a:xfrm>
          <a:prstGeom prst="rect">
            <a:avLst/>
          </a:prstGeom>
        </p:spPr>
      </p:pic>
      <p:sp>
        <p:nvSpPr>
          <p:cNvPr id="78" name="Text 59"/>
          <p:cNvSpPr/>
          <p:nvPr/>
        </p:nvSpPr>
        <p:spPr>
          <a:xfrm>
            <a:off x="7301657" y="1416397"/>
            <a:ext cx="1395951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60"/>
              </a:lnSpc>
              <a:buNone/>
            </a:pPr>
            <a:r>
              <a:rPr lang="en-US" sz="2360" b="1" spc="-47" kern="0" dirty="0">
                <a:solidFill>
                  <a:srgbClr val="7C3AED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$295M</a:t>
            </a:r>
            <a:endParaRPr lang="en-US" sz="2360" dirty="0"/>
          </a:p>
        </p:txBody>
      </p:sp>
      <p:sp>
        <p:nvSpPr>
          <p:cNvPr id="79" name="Text 60"/>
          <p:cNvSpPr/>
          <p:nvPr/>
        </p:nvSpPr>
        <p:spPr>
          <a:xfrm>
            <a:off x="7301657" y="1759297"/>
            <a:ext cx="1330720" cy="263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88"/>
              </a:lnSpc>
              <a:buNone/>
            </a:pPr>
            <a:r>
              <a:rPr lang="en-US" sz="79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EPC Platform Demo Portfolio</a:t>
            </a:r>
            <a:endParaRPr lang="en-US" sz="790" dirty="0"/>
          </a:p>
        </p:txBody>
      </p:sp>
      <p:sp>
        <p:nvSpPr>
          <p:cNvPr id="80" name="Text 61"/>
          <p:cNvSpPr/>
          <p:nvPr/>
        </p:nvSpPr>
        <p:spPr>
          <a:xfrm>
            <a:off x="7301657" y="2039094"/>
            <a:ext cx="1330720" cy="235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14-Module Full-Platform Demonstration</a:t>
            </a:r>
            <a:endParaRPr lang="en-US" sz="680" dirty="0"/>
          </a:p>
        </p:txBody>
      </p:sp>
      <p:sp>
        <p:nvSpPr>
          <p:cNvPr id="81" name="Text 62"/>
          <p:cNvSpPr/>
          <p:nvPr/>
        </p:nvSpPr>
        <p:spPr>
          <a:xfrm>
            <a:off x="7301657" y="2349847"/>
            <a:ext cx="599325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Modules</a:t>
            </a:r>
            <a:endParaRPr lang="en-US" sz="620" dirty="0"/>
          </a:p>
        </p:txBody>
      </p:sp>
      <p:pic>
        <p:nvPicPr>
          <p:cNvPr id="82" name="Image 17" descr="preencoded.png">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7311414" y="2364069"/>
            <a:ext cx="132588" cy="132588"/>
          </a:xfrm>
          <a:prstGeom prst="rect">
            <a:avLst/>
          </a:prstGeom>
        </p:spPr>
      </p:pic>
      <p:sp>
        <p:nvSpPr>
          <p:cNvPr id="83" name="Text 63"/>
          <p:cNvSpPr/>
          <p:nvPr/>
        </p:nvSpPr>
        <p:spPr>
          <a:xfrm>
            <a:off x="7960221" y="2349847"/>
            <a:ext cx="590520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AI Agents</a:t>
            </a:r>
            <a:endParaRPr lang="en-US" sz="620" dirty="0"/>
          </a:p>
        </p:txBody>
      </p:sp>
      <p:pic>
        <p:nvPicPr>
          <p:cNvPr id="84" name="Image 18" descr="preencoded.png">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969978" y="2364069"/>
            <a:ext cx="132588" cy="132588"/>
          </a:xfrm>
          <a:prstGeom prst="rect">
            <a:avLst/>
          </a:prstGeom>
        </p:spPr>
      </p:pic>
      <p:sp>
        <p:nvSpPr>
          <p:cNvPr id="85" name="Text 64"/>
          <p:cNvSpPr/>
          <p:nvPr/>
        </p:nvSpPr>
        <p:spPr>
          <a:xfrm>
            <a:off x="7301657" y="2582019"/>
            <a:ext cx="510064" cy="161181"/>
          </a:xfrm>
          <a:prstGeom prst="roundRect">
            <a:avLst>
              <a:gd name="adj" fmla="val 26790"/>
            </a:avLst>
          </a:prstGeom>
          <a:solidFill>
            <a:srgbClr val="EEF2FB"/>
          </a:solidFill>
          <a:ln/>
        </p:spPr>
        <p:txBody>
          <a:bodyPr wrap="none" lIns="132021" tIns="21590" rIns="49530" bIns="21590" rtlCol="0" anchor="ctr"/>
          <a:lstStyle/>
          <a:p>
            <a:pPr algn="l" indent="0" marL="0"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EVM</a:t>
            </a:r>
            <a:endParaRPr lang="en-US" sz="620" dirty="0"/>
          </a:p>
        </p:txBody>
      </p:sp>
      <p:pic>
        <p:nvPicPr>
          <p:cNvPr id="86" name="Image 19" descr="preencoded.png">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311414" y="2596241"/>
            <a:ext cx="132588" cy="132588"/>
          </a:xfrm>
          <a:prstGeom prst="rect">
            <a:avLst/>
          </a:prstGeom>
        </p:spPr>
      </p:pic>
      <p:sp>
        <p:nvSpPr>
          <p:cNvPr id="87" name="Text 65"/>
          <p:cNvSpPr/>
          <p:nvPr/>
        </p:nvSpPr>
        <p:spPr>
          <a:xfrm>
            <a:off x="7301657" y="4326285"/>
            <a:ext cx="82101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SHARE</a:t>
            </a:r>
            <a:endParaRPr lang="en-US" sz="560" dirty="0"/>
          </a:p>
        </p:txBody>
      </p:sp>
      <p:sp>
        <p:nvSpPr>
          <p:cNvPr id="88" name="Text 66"/>
          <p:cNvSpPr/>
          <p:nvPr/>
        </p:nvSpPr>
        <p:spPr>
          <a:xfrm>
            <a:off x="8427393" y="4326285"/>
            <a:ext cx="19678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3.5%</a:t>
            </a:r>
            <a:endParaRPr lang="en-US" sz="560" dirty="0"/>
          </a:p>
        </p:txBody>
      </p:sp>
      <p:sp>
        <p:nvSpPr>
          <p:cNvPr id="89" name="Text 67"/>
          <p:cNvSpPr/>
          <p:nvPr/>
        </p:nvSpPr>
        <p:spPr>
          <a:xfrm>
            <a:off x="7301657" y="4462165"/>
            <a:ext cx="1304627" cy="43160"/>
          </a:xfrm>
          <a:prstGeom prst="roundRect">
            <a:avLst>
              <a:gd name="adj" fmla="val 50023"/>
            </a:avLst>
          </a:prstGeom>
          <a:solidFill>
            <a:srgbClr val="EEF2F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0" name="Text 68"/>
          <p:cNvSpPr/>
          <p:nvPr/>
        </p:nvSpPr>
        <p:spPr>
          <a:xfrm>
            <a:off x="7301657" y="4462165"/>
            <a:ext cx="45541" cy="43160"/>
          </a:xfrm>
          <a:prstGeom prst="ellipse">
            <a:avLst/>
          </a:prstGeom>
          <a:gradFill rotWithShape="1">
            <a:gsLst>
              <a:gs pos="0">
                <a:srgbClr val="7C3AED"/>
              </a:gs>
              <a:gs pos="100000">
                <a:srgbClr val="C4B5FD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1" name="Text 69"/>
          <p:cNvSpPr/>
          <p:nvPr/>
        </p:nvSpPr>
        <p:spPr>
          <a:xfrm>
            <a:off x="43160" y="4714280"/>
            <a:ext cx="9100840" cy="429220"/>
          </a:xfrm>
          <a:prstGeom prst="rect">
            <a:avLst/>
          </a:prstGeom>
          <a:solidFill>
            <a:srgbClr val="1E40A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2" name="Text 70"/>
          <p:cNvSpPr/>
          <p:nvPr/>
        </p:nvSpPr>
        <p:spPr>
          <a:xfrm>
            <a:off x="1171873" y="4900315"/>
            <a:ext cx="57150" cy="5715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3" name="Text 71"/>
          <p:cNvSpPr/>
          <p:nvPr/>
        </p:nvSpPr>
        <p:spPr>
          <a:xfrm>
            <a:off x="1400473" y="4853583"/>
            <a:ext cx="7024836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185"/>
              </a:lnSpc>
              <a:buNone/>
            </a:pPr>
            <a:r>
              <a:rPr lang="en-US" sz="790" b="1" spc="16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Active Demo Portfolio: </a:t>
            </a:r>
            <a:pPr algn="l" indent="0" marL="0">
              <a:lnSpc>
                <a:spcPts val="1185"/>
              </a:lnSpc>
              <a:buNone/>
            </a:pPr>
            <a:r>
              <a:rPr lang="en-US" sz="790" b="1" spc="16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$8.34 Billion</a:t>
            </a:r>
            <a:pPr algn="l" indent="0" marL="0">
              <a:lnSpc>
                <a:spcPts val="1185"/>
              </a:lnSpc>
              <a:buNone/>
            </a:pPr>
            <a:r>
              <a:rPr lang="en-US" sz="790" b="1" spc="16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across </a:t>
            </a:r>
            <a:pPr algn="l" indent="0" marL="0">
              <a:lnSpc>
                <a:spcPts val="1185"/>
              </a:lnSpc>
              <a:buNone/>
            </a:pPr>
            <a:r>
              <a:rPr lang="en-US" sz="790" b="1" spc="16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suites</a:t>
            </a:r>
            <a:pPr algn="l" indent="0" marL="0">
              <a:lnSpc>
                <a:spcPts val="1185"/>
              </a:lnSpc>
              <a:buNone/>
            </a:pPr>
            <a:r>
              <a:rPr lang="en-US" sz="790" b="1" spc="16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pPr algn="l" indent="0" marL="0">
              <a:lnSpc>
                <a:spcPts val="1185"/>
              </a:lnSpc>
              <a:buNone/>
            </a:pPr>
            <a:r>
              <a:rPr lang="en-US" sz="790" b="1" spc="16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industry verticals</a:t>
            </a:r>
            <a:pPr algn="l" indent="0" marL="0">
              <a:lnSpc>
                <a:spcPts val="1185"/>
              </a:lnSpc>
              <a:buNone/>
            </a:pPr>
            <a:r>
              <a:rPr lang="en-US" sz="790" b="1" spc="16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validated at real-world enterprise complexity</a:t>
            </a:r>
            <a:endParaRPr lang="en-US" sz="790" dirty="0"/>
          </a:p>
        </p:txBody>
      </p:sp>
      <p:sp>
        <p:nvSpPr>
          <p:cNvPr id="94" name="Text 72"/>
          <p:cNvSpPr/>
          <p:nvPr/>
        </p:nvSpPr>
        <p:spPr>
          <a:xfrm>
            <a:off x="7958138" y="4900315"/>
            <a:ext cx="57150" cy="5715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5" name="Text 73"/>
          <p:cNvSpPr/>
          <p:nvPr/>
        </p:nvSpPr>
        <p:spPr>
          <a:xfrm>
            <a:off x="452735" y="1052066"/>
            <a:ext cx="1560757" cy="29170"/>
          </a:xfrm>
          <a:custGeom>
            <a:avLst/>
            <a:gdLst/>
            <a:ahLst/>
            <a:cxnLst/>
            <a:rect l="l" t="t" r="r" b="b"/>
            <a:pathLst>
              <a:path w="1560757" h="29170">
                <a:moveTo>
                  <a:pt x="100330" y="0"/>
                </a:moveTo>
                <a:lnTo>
                  <a:pt x="1460427" y="0"/>
                </a:lnTo>
                <a:lnTo>
                  <a:pt x="1487230" y="3646"/>
                </a:lnTo>
                <a:lnTo>
                  <a:pt x="1497979" y="7293"/>
                </a:lnTo>
                <a:lnTo>
                  <a:pt x="1505983" y="10939"/>
                </a:lnTo>
                <a:lnTo>
                  <a:pt x="1512523" y="14585"/>
                </a:lnTo>
                <a:lnTo>
                  <a:pt x="1518098" y="18231"/>
                </a:lnTo>
                <a:lnTo>
                  <a:pt x="1522968" y="21878"/>
                </a:lnTo>
                <a:lnTo>
                  <a:pt x="1527287" y="25524"/>
                </a:lnTo>
                <a:lnTo>
                  <a:pt x="1531155" y="29170"/>
                </a:lnTo>
                <a:lnTo>
                  <a:pt x="29602" y="29170"/>
                </a:lnTo>
                <a:lnTo>
                  <a:pt x="33470" y="25524"/>
                </a:lnTo>
                <a:lnTo>
                  <a:pt x="37789" y="21878"/>
                </a:lnTo>
                <a:lnTo>
                  <a:pt x="42659" y="18231"/>
                </a:lnTo>
                <a:lnTo>
                  <a:pt x="48234" y="14585"/>
                </a:lnTo>
                <a:lnTo>
                  <a:pt x="54774" y="10939"/>
                </a:lnTo>
                <a:lnTo>
                  <a:pt x="62778" y="7293"/>
                </a:lnTo>
                <a:lnTo>
                  <a:pt x="73527" y="3646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3B82F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6" name="Text 74"/>
          <p:cNvSpPr/>
          <p:nvPr/>
        </p:nvSpPr>
        <p:spPr>
          <a:xfrm>
            <a:off x="2132856" y="1052066"/>
            <a:ext cx="1560909" cy="29170"/>
          </a:xfrm>
          <a:custGeom>
            <a:avLst/>
            <a:gdLst/>
            <a:ahLst/>
            <a:cxnLst/>
            <a:rect l="l" t="t" r="r" b="b"/>
            <a:pathLst>
              <a:path w="1560909" h="29170">
                <a:moveTo>
                  <a:pt x="100330" y="0"/>
                </a:moveTo>
                <a:lnTo>
                  <a:pt x="1460580" y="0"/>
                </a:lnTo>
                <a:lnTo>
                  <a:pt x="1487382" y="3646"/>
                </a:lnTo>
                <a:lnTo>
                  <a:pt x="1498132" y="7293"/>
                </a:lnTo>
                <a:lnTo>
                  <a:pt x="1506135" y="10939"/>
                </a:lnTo>
                <a:lnTo>
                  <a:pt x="1512675" y="14585"/>
                </a:lnTo>
                <a:lnTo>
                  <a:pt x="1518251" y="18231"/>
                </a:lnTo>
                <a:lnTo>
                  <a:pt x="1523120" y="21878"/>
                </a:lnTo>
                <a:lnTo>
                  <a:pt x="1527439" y="25524"/>
                </a:lnTo>
                <a:lnTo>
                  <a:pt x="1531307" y="29170"/>
                </a:lnTo>
                <a:lnTo>
                  <a:pt x="29602" y="29170"/>
                </a:lnTo>
                <a:lnTo>
                  <a:pt x="33470" y="25524"/>
                </a:lnTo>
                <a:lnTo>
                  <a:pt x="37789" y="21878"/>
                </a:lnTo>
                <a:lnTo>
                  <a:pt x="42659" y="18231"/>
                </a:lnTo>
                <a:lnTo>
                  <a:pt x="48234" y="14585"/>
                </a:lnTo>
                <a:lnTo>
                  <a:pt x="54774" y="10939"/>
                </a:lnTo>
                <a:lnTo>
                  <a:pt x="62778" y="7293"/>
                </a:lnTo>
                <a:lnTo>
                  <a:pt x="73527" y="3646"/>
                </a:lnTo>
                <a:close/>
              </a:path>
            </a:pathLst>
          </a:custGeom>
          <a:gradFill rotWithShape="1">
            <a:gsLst>
              <a:gs pos="0">
                <a:srgbClr val="D97706"/>
              </a:gs>
              <a:gs pos="100000">
                <a:srgbClr val="F59E0B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7" name="Text 75"/>
          <p:cNvSpPr/>
          <p:nvPr/>
        </p:nvSpPr>
        <p:spPr>
          <a:xfrm>
            <a:off x="3813125" y="1052066"/>
            <a:ext cx="1560757" cy="29170"/>
          </a:xfrm>
          <a:custGeom>
            <a:avLst/>
            <a:gdLst/>
            <a:ahLst/>
            <a:cxnLst/>
            <a:rect l="l" t="t" r="r" b="b"/>
            <a:pathLst>
              <a:path w="1560757" h="29170">
                <a:moveTo>
                  <a:pt x="100330" y="0"/>
                </a:moveTo>
                <a:lnTo>
                  <a:pt x="1460427" y="0"/>
                </a:lnTo>
                <a:lnTo>
                  <a:pt x="1487230" y="3646"/>
                </a:lnTo>
                <a:lnTo>
                  <a:pt x="1497979" y="7293"/>
                </a:lnTo>
                <a:lnTo>
                  <a:pt x="1505983" y="10939"/>
                </a:lnTo>
                <a:lnTo>
                  <a:pt x="1512523" y="14585"/>
                </a:lnTo>
                <a:lnTo>
                  <a:pt x="1518098" y="18231"/>
                </a:lnTo>
                <a:lnTo>
                  <a:pt x="1522968" y="21878"/>
                </a:lnTo>
                <a:lnTo>
                  <a:pt x="1527287" y="25524"/>
                </a:lnTo>
                <a:lnTo>
                  <a:pt x="1531155" y="29170"/>
                </a:lnTo>
                <a:lnTo>
                  <a:pt x="29602" y="29170"/>
                </a:lnTo>
                <a:lnTo>
                  <a:pt x="33470" y="25524"/>
                </a:lnTo>
                <a:lnTo>
                  <a:pt x="37789" y="21878"/>
                </a:lnTo>
                <a:lnTo>
                  <a:pt x="42659" y="18231"/>
                </a:lnTo>
                <a:lnTo>
                  <a:pt x="48234" y="14585"/>
                </a:lnTo>
                <a:lnTo>
                  <a:pt x="54774" y="10939"/>
                </a:lnTo>
                <a:lnTo>
                  <a:pt x="62778" y="7293"/>
                </a:lnTo>
                <a:lnTo>
                  <a:pt x="73527" y="3646"/>
                </a:lnTo>
                <a:close/>
              </a:path>
            </a:pathLst>
          </a:custGeom>
          <a:gradFill rotWithShape="1">
            <a:gsLst>
              <a:gs pos="0">
                <a:srgbClr val="0891B2"/>
              </a:gs>
              <a:gs pos="100000">
                <a:srgbClr val="06B6D4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8" name="Text 76"/>
          <p:cNvSpPr/>
          <p:nvPr/>
        </p:nvSpPr>
        <p:spPr>
          <a:xfrm>
            <a:off x="5493246" y="1052066"/>
            <a:ext cx="1560909" cy="29170"/>
          </a:xfrm>
          <a:custGeom>
            <a:avLst/>
            <a:gdLst/>
            <a:ahLst/>
            <a:cxnLst/>
            <a:rect l="l" t="t" r="r" b="b"/>
            <a:pathLst>
              <a:path w="1560909" h="29170">
                <a:moveTo>
                  <a:pt x="100330" y="0"/>
                </a:moveTo>
                <a:lnTo>
                  <a:pt x="1460580" y="0"/>
                </a:lnTo>
                <a:lnTo>
                  <a:pt x="1487382" y="3646"/>
                </a:lnTo>
                <a:lnTo>
                  <a:pt x="1498132" y="7293"/>
                </a:lnTo>
                <a:lnTo>
                  <a:pt x="1506135" y="10939"/>
                </a:lnTo>
                <a:lnTo>
                  <a:pt x="1512675" y="14585"/>
                </a:lnTo>
                <a:lnTo>
                  <a:pt x="1518251" y="18231"/>
                </a:lnTo>
                <a:lnTo>
                  <a:pt x="1523120" y="21878"/>
                </a:lnTo>
                <a:lnTo>
                  <a:pt x="1527439" y="25524"/>
                </a:lnTo>
                <a:lnTo>
                  <a:pt x="1531307" y="29170"/>
                </a:lnTo>
                <a:lnTo>
                  <a:pt x="29602" y="29170"/>
                </a:lnTo>
                <a:lnTo>
                  <a:pt x="33470" y="25524"/>
                </a:lnTo>
                <a:lnTo>
                  <a:pt x="37789" y="21878"/>
                </a:lnTo>
                <a:lnTo>
                  <a:pt x="42659" y="18231"/>
                </a:lnTo>
                <a:lnTo>
                  <a:pt x="48234" y="14585"/>
                </a:lnTo>
                <a:lnTo>
                  <a:pt x="54774" y="10939"/>
                </a:lnTo>
                <a:lnTo>
                  <a:pt x="62778" y="7293"/>
                </a:lnTo>
                <a:lnTo>
                  <a:pt x="73527" y="3646"/>
                </a:lnTo>
                <a:close/>
              </a:path>
            </a:pathLst>
          </a:custGeom>
          <a:gradFill rotWithShape="1">
            <a:gsLst>
              <a:gs pos="0">
                <a:srgbClr val="059669"/>
              </a:gs>
              <a:gs pos="100000">
                <a:srgbClr val="10B981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9" name="Text 77"/>
          <p:cNvSpPr/>
          <p:nvPr/>
        </p:nvSpPr>
        <p:spPr>
          <a:xfrm>
            <a:off x="7173516" y="1052066"/>
            <a:ext cx="1560909" cy="29170"/>
          </a:xfrm>
          <a:custGeom>
            <a:avLst/>
            <a:gdLst/>
            <a:ahLst/>
            <a:cxnLst/>
            <a:rect l="l" t="t" r="r" b="b"/>
            <a:pathLst>
              <a:path w="1560909" h="29170">
                <a:moveTo>
                  <a:pt x="100330" y="0"/>
                </a:moveTo>
                <a:lnTo>
                  <a:pt x="1460580" y="0"/>
                </a:lnTo>
                <a:lnTo>
                  <a:pt x="1487382" y="3646"/>
                </a:lnTo>
                <a:lnTo>
                  <a:pt x="1498132" y="7293"/>
                </a:lnTo>
                <a:lnTo>
                  <a:pt x="1506135" y="10939"/>
                </a:lnTo>
                <a:lnTo>
                  <a:pt x="1512675" y="14585"/>
                </a:lnTo>
                <a:lnTo>
                  <a:pt x="1518251" y="18231"/>
                </a:lnTo>
                <a:lnTo>
                  <a:pt x="1523120" y="21878"/>
                </a:lnTo>
                <a:lnTo>
                  <a:pt x="1527439" y="25524"/>
                </a:lnTo>
                <a:lnTo>
                  <a:pt x="1531307" y="29170"/>
                </a:lnTo>
                <a:lnTo>
                  <a:pt x="29602" y="29170"/>
                </a:lnTo>
                <a:lnTo>
                  <a:pt x="33470" y="25524"/>
                </a:lnTo>
                <a:lnTo>
                  <a:pt x="37789" y="21878"/>
                </a:lnTo>
                <a:lnTo>
                  <a:pt x="42659" y="18231"/>
                </a:lnTo>
                <a:lnTo>
                  <a:pt x="48234" y="14585"/>
                </a:lnTo>
                <a:lnTo>
                  <a:pt x="54774" y="10939"/>
                </a:lnTo>
                <a:lnTo>
                  <a:pt x="62778" y="7293"/>
                </a:lnTo>
                <a:lnTo>
                  <a:pt x="73527" y="3646"/>
                </a:lnTo>
                <a:close/>
              </a:path>
            </a:pathLst>
          </a:custGeom>
          <a:gradFill rotWithShape="1">
            <a:gsLst>
              <a:gs pos="0">
                <a:srgbClr val="7C3AED"/>
              </a:gs>
              <a:gs pos="100000">
                <a:srgbClr val="8B5CF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71140"/>
            <a:ext cx="4512171" cy="5001220"/>
          </a:xfrm>
          <a:prstGeom prst="rect">
            <a:avLst/>
          </a:prstGeom>
          <a:gradFill rotWithShape="1">
            <a:gsLst>
              <a:gs pos="0">
                <a:srgbClr val="EC4899">
                  <a:alpha val="22000"/>
                </a:srgbClr>
              </a:gs>
              <a:gs pos="30000">
                <a:srgbClr val="EC4899">
                  <a:alpha val="10000"/>
                </a:srgbClr>
              </a:gs>
              <a:gs pos="60000">
                <a:srgbClr val="2563EB">
                  <a:alpha val="6000"/>
                </a:srgbClr>
              </a:gs>
              <a:gs pos="75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114330" y="1543050"/>
            <a:ext cx="3572470" cy="2857500"/>
          </a:xfrm>
          <a:prstGeom prst="rect">
            <a:avLst/>
          </a:prstGeom>
          <a:gradFill rotWithShape="1">
            <a:gsLst>
              <a:gs pos="0">
                <a:srgbClr val="2563EB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90017" y="1048345"/>
            <a:ext cx="1714500" cy="1714500"/>
          </a:xfrm>
          <a:prstGeom prst="ellipse">
            <a:avLst/>
          </a:prstGeom>
          <a:gradFill rotWithShape="1">
            <a:gsLst>
              <a:gs pos="0">
                <a:srgbClr val="1E40AF"/>
              </a:gs>
              <a:gs pos="25000">
                <a:srgbClr val="1E3A6E"/>
              </a:gs>
              <a:gs pos="55000">
                <a:srgbClr val="0D1F3C"/>
              </a:gs>
              <a:gs pos="80000">
                <a:srgbClr val="060E1A"/>
              </a:gs>
            </a:gsLst>
            <a:path path="circle">
              <a:fillToRect l="65000" t="70000" r="35000" b="3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432917" y="1288256"/>
            <a:ext cx="771525" cy="600075"/>
          </a:xfrm>
          <a:prstGeom prst="ellipse">
            <a:avLst/>
          </a:prstGeom>
          <a:gradFill rotWithShape="1">
            <a:gsLst>
              <a:gs pos="0">
                <a:srgbClr val="FFFFFF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302097" y="1562695"/>
            <a:ext cx="1354857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3600" b="1" spc="340" kern="0" dirty="0">
                <a:solidFill>
                  <a:srgbClr val="FFFFFF"/>
                </a:solidFill>
                <a:effectLst>
                  <a:glow rad="1073151">
                    <a:srgbClr val="2563EB">
                      <a:alpha val="15000"/>
                    </a:srgbClr>
                  </a:glow>
                </a:effectLst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KIRK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975717" y="934045"/>
            <a:ext cx="1943100" cy="1943100"/>
          </a:xfrm>
          <a:prstGeom prst="ellipse">
            <a:avLst/>
          </a:prstGeom>
          <a:noFill/>
          <a:ln w="9525">
            <a:solidFill>
              <a:srgbClr val="EC4899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046857" y="1005185"/>
            <a:ext cx="1800820" cy="1800820"/>
          </a:xfrm>
          <a:prstGeom prst="ellipse">
            <a:avLst/>
          </a:prstGeom>
          <a:noFill/>
          <a:ln w="9525">
            <a:solidFill>
              <a:srgbClr val="EC4899">
                <a:alpha val="5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70739" y="2906316"/>
            <a:ext cx="195290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00" spc="110" kern="0" dirty="0">
                <a:solidFill>
                  <a:srgbClr val="7E9CC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MEDIATOR VOICE SYSTEM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70739" y="3106936"/>
            <a:ext cx="195290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020"/>
              </a:lnSpc>
              <a:buNone/>
            </a:pPr>
            <a:r>
              <a:rPr lang="en-US" sz="680" spc="60" kern="0" dirty="0">
                <a:solidFill>
                  <a:srgbClr val="94A3B8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AI Core</a:t>
            </a:r>
            <a:endParaRPr lang="en-US" sz="680" dirty="0"/>
          </a:p>
        </p:txBody>
      </p:sp>
      <p:sp>
        <p:nvSpPr>
          <p:cNvPr id="13" name="Text 11"/>
          <p:cNvSpPr/>
          <p:nvPr/>
        </p:nvSpPr>
        <p:spPr>
          <a:xfrm>
            <a:off x="1378446" y="3473202"/>
            <a:ext cx="29170" cy="70991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436787" y="3437037"/>
            <a:ext cx="29170" cy="14347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495127" y="3408462"/>
            <a:ext cx="29170" cy="20062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553468" y="3444627"/>
            <a:ext cx="29170" cy="128141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611809" y="3394472"/>
            <a:ext cx="29170" cy="22860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670149" y="3423047"/>
            <a:ext cx="29170" cy="17145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728490" y="3379887"/>
            <a:ext cx="29170" cy="25777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786830" y="3437037"/>
            <a:ext cx="29170" cy="14347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1845171" y="3408462"/>
            <a:ext cx="29170" cy="20062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1903512" y="3458617"/>
            <a:ext cx="29170" cy="10031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961852" y="3394472"/>
            <a:ext cx="29170" cy="22860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2020193" y="3430042"/>
            <a:ext cx="29170" cy="15746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2078534" y="3379887"/>
            <a:ext cx="29170" cy="25777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2136874" y="3444627"/>
            <a:ext cx="29170" cy="128141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2195215" y="3416052"/>
            <a:ext cx="29170" cy="185291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2253555" y="3473202"/>
            <a:ext cx="29170" cy="70991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2311896" y="3401467"/>
            <a:ext cx="29170" cy="21461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2370237" y="3437037"/>
            <a:ext cx="29170" cy="14347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2428577" y="3451622"/>
            <a:ext cx="29170" cy="11430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2486918" y="3423047"/>
            <a:ext cx="29170" cy="171450"/>
          </a:xfrm>
          <a:prstGeom prst="roundRect">
            <a:avLst>
              <a:gd name="adj" fmla="val 47892"/>
            </a:avLst>
          </a:prstGeom>
          <a:solidFill>
            <a:srgbClr val="06B6D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1002506" y="3781127"/>
            <a:ext cx="1889373" cy="256877"/>
          </a:xfrm>
          <a:prstGeom prst="roundRect">
            <a:avLst>
              <a:gd name="adj" fmla="val 2778034"/>
            </a:avLst>
          </a:prstGeom>
          <a:solidFill>
            <a:srgbClr val="06B6D4">
              <a:alpha val="10000"/>
            </a:srgbClr>
          </a:solidFill>
          <a:ln w="9525">
            <a:solidFill>
              <a:srgbClr val="06B6D4">
                <a:alpha val="45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1263402" y="3840063"/>
            <a:ext cx="165511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30" spc="30" kern="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 — Activate Mediator</a:t>
            </a:r>
            <a:endParaRPr lang="en-US" sz="730" dirty="0"/>
          </a:p>
        </p:txBody>
      </p:sp>
      <p:pic>
        <p:nvPicPr>
          <p:cNvPr id="3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9998" y="3843198"/>
            <a:ext cx="132588" cy="132588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3723084" y="400050"/>
            <a:ext cx="7590" cy="428625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3333">
                <a:srgbClr val="2563EB">
                  <a:alpha val="40000"/>
                </a:srgbClr>
              </a:gs>
              <a:gs pos="66667">
                <a:srgbClr val="EC4899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4"/>
          <p:cNvSpPr/>
          <p:nvPr/>
        </p:nvSpPr>
        <p:spPr>
          <a:xfrm>
            <a:off x="4016425" y="653802"/>
            <a:ext cx="1235538" cy="195411"/>
          </a:xfrm>
          <a:prstGeom prst="roundRect">
            <a:avLst>
              <a:gd name="adj" fmla="val 3651857"/>
            </a:avLst>
          </a:prstGeom>
          <a:solidFill>
            <a:srgbClr val="EC4899">
              <a:alpha val="15000"/>
            </a:srgbClr>
          </a:solidFill>
          <a:ln w="9525">
            <a:solidFill>
              <a:srgbClr val="EC4899">
                <a:alpha val="50000"/>
              </a:srgbClr>
            </a:solidFill>
          </a:ln>
        </p:spPr>
        <p:txBody>
          <a:bodyPr wrap="none" lIns="196790" tIns="29210" rIns="100330" bIns="29210" rtlCol="0" anchor="ctr"/>
          <a:lstStyle/>
          <a:p>
            <a:pPr algn="l" indent="0" marL="0">
              <a:buNone/>
            </a:pPr>
            <a:r>
              <a:rPr lang="en-US" sz="620" b="1" spc="140" kern="0" dirty="0">
                <a:solidFill>
                  <a:srgbClr val="EC48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FIRST</a:t>
            </a:r>
            <a:endParaRPr lang="en-US" sz="620" dirty="0"/>
          </a:p>
        </p:txBody>
      </p:sp>
      <p:pic>
        <p:nvPicPr>
          <p:cNvPr id="3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6606" y="685139"/>
            <a:ext cx="132588" cy="132588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4016425" y="935534"/>
            <a:ext cx="4880369" cy="585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97"/>
              </a:lnSpc>
              <a:buNone/>
            </a:pPr>
            <a:r>
              <a:rPr lang="en-US" sz="1910" spc="-2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KIRK — </a:t>
            </a:r>
            <a:pPr algn="l" indent="0" marL="0">
              <a:lnSpc>
                <a:spcPts val="2197"/>
              </a:lnSpc>
              <a:buNone/>
            </a:pPr>
            <a:r>
              <a:rPr lang="en-US" sz="1910" b="1" spc="-20" kern="0" dirty="0">
                <a:solidFill>
                  <a:srgbClr val="EC4899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Voice-Activated</a:t>
            </a:r>
            <a:pPr algn="l" indent="0" marL="0">
              <a:lnSpc>
                <a:spcPts val="2197"/>
              </a:lnSpc>
              <a:buNone/>
            </a:pPr>
            <a:r>
              <a:rPr lang="en-US" sz="1910" spc="-2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AI Program Manager</a:t>
            </a:r>
            <a:endParaRPr lang="en-US" sz="1910" dirty="0"/>
          </a:p>
        </p:txBody>
      </p:sp>
      <p:sp>
        <p:nvSpPr>
          <p:cNvPr id="40" name="Text 36"/>
          <p:cNvSpPr/>
          <p:nvPr/>
        </p:nvSpPr>
        <p:spPr>
          <a:xfrm>
            <a:off x="4016425" y="1536502"/>
            <a:ext cx="4226850" cy="503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capital program management platform in history with a dedicated AI voice command system — powered by the Mediator Plugin with </a:t>
            </a:r>
            <a:pPr algn="l" indent="0" marL="0">
              <a:lnSpc>
                <a:spcPts val="1260"/>
              </a:lnSpc>
              <a:buNone/>
            </a:pPr>
            <a:r>
              <a:rPr lang="en-US" sz="840" dirty="0">
                <a:solidFill>
                  <a:srgbClr val="7EC8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Onyx AI voice</a:t>
            </a:r>
            <a:pPr algn="l" indent="0" marL="0">
              <a:lnSpc>
                <a:spcPts val="1260"/>
              </a:lnSpc>
              <a:buNone/>
            </a:pPr>
            <a:r>
              <a:rPr lang="en-US" sz="84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pPr algn="l" indent="0" marL="0">
              <a:lnSpc>
                <a:spcPts val="1260"/>
              </a:lnSpc>
              <a:buNone/>
            </a:pPr>
            <a:r>
              <a:rPr lang="en-US" sz="840" dirty="0">
                <a:solidFill>
                  <a:srgbClr val="7EC8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Enterprise</a:t>
            </a:r>
            <a:pPr algn="l" indent="0" marL="0">
              <a:lnSpc>
                <a:spcPts val="1260"/>
              </a:lnSpc>
              <a:buNone/>
            </a:pPr>
            <a:r>
              <a:rPr lang="en-US" sz="84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infrastructure.</a:t>
            </a:r>
            <a:endParaRPr lang="en-US" sz="840" dirty="0"/>
          </a:p>
        </p:txBody>
      </p:sp>
      <p:sp>
        <p:nvSpPr>
          <p:cNvPr id="41" name="Text 37"/>
          <p:cNvSpPr/>
          <p:nvPr/>
        </p:nvSpPr>
        <p:spPr>
          <a:xfrm>
            <a:off x="4016425" y="2203103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FBBF24">
              <a:alpha val="12000"/>
            </a:srgbClr>
          </a:solidFill>
          <a:ln w="9525">
            <a:solidFill>
              <a:srgbClr val="FBBF24">
                <a:alpha val="25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79016" y="2265694"/>
            <a:ext cx="132588" cy="132588"/>
          </a:xfrm>
          <a:prstGeom prst="rect">
            <a:avLst/>
          </a:prstGeom>
        </p:spPr>
      </p:pic>
      <p:sp>
        <p:nvSpPr>
          <p:cNvPr id="43" name="Text 38"/>
          <p:cNvSpPr/>
          <p:nvPr/>
        </p:nvSpPr>
        <p:spPr>
          <a:xfrm>
            <a:off x="4374505" y="2195513"/>
            <a:ext cx="4127808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Morning Briefing</a:t>
            </a:r>
            <a:endParaRPr lang="en-US" sz="840" dirty="0"/>
          </a:p>
        </p:txBody>
      </p:sp>
      <p:sp>
        <p:nvSpPr>
          <p:cNvPr id="44" name="Text 39"/>
          <p:cNvSpPr/>
          <p:nvPr/>
        </p:nvSpPr>
        <p:spPr>
          <a:xfrm>
            <a:off x="4374505" y="2331095"/>
            <a:ext cx="4127808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Spoken EVM summary across all 5 suites in 60 seconds — before you open your laptop</a:t>
            </a:r>
            <a:endParaRPr lang="en-US" sz="760" dirty="0"/>
          </a:p>
        </p:txBody>
      </p:sp>
      <p:sp>
        <p:nvSpPr>
          <p:cNvPr id="45" name="Text 40"/>
          <p:cNvSpPr/>
          <p:nvPr/>
        </p:nvSpPr>
        <p:spPr>
          <a:xfrm>
            <a:off x="4016425" y="2603302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EC4899">
              <a:alpha val="12000"/>
            </a:srgbClr>
          </a:solidFill>
          <a:ln w="9525">
            <a:solidFill>
              <a:srgbClr val="EC4899">
                <a:alpha val="25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79016" y="2665893"/>
            <a:ext cx="132588" cy="132588"/>
          </a:xfrm>
          <a:prstGeom prst="rect">
            <a:avLst/>
          </a:prstGeom>
        </p:spPr>
      </p:pic>
      <p:sp>
        <p:nvSpPr>
          <p:cNvPr id="47" name="Text 41"/>
          <p:cNvSpPr/>
          <p:nvPr/>
        </p:nvSpPr>
        <p:spPr>
          <a:xfrm>
            <a:off x="4374505" y="2595711"/>
            <a:ext cx="4628927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HITL Approvals</a:t>
            </a:r>
            <a:endParaRPr lang="en-US" sz="840" dirty="0"/>
          </a:p>
        </p:txBody>
      </p:sp>
      <p:sp>
        <p:nvSpPr>
          <p:cNvPr id="48" name="Text 42"/>
          <p:cNvSpPr/>
          <p:nvPr/>
        </p:nvSpPr>
        <p:spPr>
          <a:xfrm>
            <a:off x="4374505" y="2731294"/>
            <a:ext cx="4628927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or reject change orders, risk alerts, and agency actions entirely by voice — zero keyboard</a:t>
            </a:r>
            <a:endParaRPr lang="en-US" sz="760" dirty="0"/>
          </a:p>
        </p:txBody>
      </p:sp>
      <p:sp>
        <p:nvSpPr>
          <p:cNvPr id="49" name="Text 43"/>
          <p:cNvSpPr/>
          <p:nvPr/>
        </p:nvSpPr>
        <p:spPr>
          <a:xfrm>
            <a:off x="4016425" y="3003500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2563EB">
              <a:alpha val="15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79016" y="3066092"/>
            <a:ext cx="132588" cy="132588"/>
          </a:xfrm>
          <a:prstGeom prst="rect">
            <a:avLst/>
          </a:prstGeom>
        </p:spPr>
      </p:pic>
      <p:sp>
        <p:nvSpPr>
          <p:cNvPr id="51" name="Text 44"/>
          <p:cNvSpPr/>
          <p:nvPr/>
        </p:nvSpPr>
        <p:spPr>
          <a:xfrm>
            <a:off x="4374505" y="2995910"/>
            <a:ext cx="4405298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Commands</a:t>
            </a:r>
            <a:endParaRPr lang="en-US" sz="840" dirty="0"/>
          </a:p>
        </p:txBody>
      </p:sp>
      <p:sp>
        <p:nvSpPr>
          <p:cNvPr id="52" name="Text 45"/>
          <p:cNvSpPr/>
          <p:nvPr/>
        </p:nvSpPr>
        <p:spPr>
          <a:xfrm>
            <a:off x="4374505" y="3131493"/>
            <a:ext cx="4405298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 any of 9 AI agents in natural language and receive spoken responses — no UI required</a:t>
            </a:r>
            <a:endParaRPr lang="en-US" sz="760" dirty="0"/>
          </a:p>
        </p:txBody>
      </p:sp>
      <p:sp>
        <p:nvSpPr>
          <p:cNvPr id="53" name="Text 46"/>
          <p:cNvSpPr/>
          <p:nvPr/>
        </p:nvSpPr>
        <p:spPr>
          <a:xfrm>
            <a:off x="4016425" y="3403699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EF4444">
              <a:alpha val="12000"/>
            </a:srgbClr>
          </a:solidFill>
          <a:ln w="9525">
            <a:solidFill>
              <a:srgbClr val="EF4444">
                <a:alpha val="28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79016" y="3466290"/>
            <a:ext cx="132588" cy="132588"/>
          </a:xfrm>
          <a:prstGeom prst="rect">
            <a:avLst/>
          </a:prstGeom>
        </p:spPr>
      </p:pic>
      <p:sp>
        <p:nvSpPr>
          <p:cNvPr id="55" name="Text 47"/>
          <p:cNvSpPr/>
          <p:nvPr/>
        </p:nvSpPr>
        <p:spPr>
          <a:xfrm>
            <a:off x="4374505" y="3396109"/>
            <a:ext cx="4734848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Alert Broadcast</a:t>
            </a:r>
            <a:endParaRPr lang="en-US" sz="840" dirty="0"/>
          </a:p>
        </p:txBody>
      </p:sp>
      <p:sp>
        <p:nvSpPr>
          <p:cNvPr id="56" name="Text 48"/>
          <p:cNvSpPr/>
          <p:nvPr/>
        </p:nvSpPr>
        <p:spPr>
          <a:xfrm>
            <a:off x="4374505" y="3531691"/>
            <a:ext cx="4734848" cy="135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64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KIRK speaks unprompted when risk scores or CPI thresholds are breached — proactive, not reactive</a:t>
            </a:r>
            <a:endParaRPr lang="en-US" sz="760" dirty="0"/>
          </a:p>
        </p:txBody>
      </p:sp>
      <p:sp>
        <p:nvSpPr>
          <p:cNvPr id="57" name="Text 49"/>
          <p:cNvSpPr/>
          <p:nvPr/>
        </p:nvSpPr>
        <p:spPr>
          <a:xfrm>
            <a:off x="4016425" y="3888879"/>
            <a:ext cx="4784675" cy="7590"/>
          </a:xfrm>
          <a:prstGeom prst="rect">
            <a:avLst/>
          </a:prstGeom>
          <a:gradFill rotWithShape="1">
            <a:gsLst>
              <a:gs pos="0">
                <a:srgbClr val="2563EB">
                  <a:alpha val="50000"/>
                </a:srgbClr>
              </a:gs>
              <a:gs pos="50000">
                <a:srgbClr val="EC4899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0"/>
          <p:cNvSpPr/>
          <p:nvPr/>
        </p:nvSpPr>
        <p:spPr>
          <a:xfrm>
            <a:off x="4016425" y="4038451"/>
            <a:ext cx="2349103" cy="405920"/>
          </a:xfrm>
          <a:prstGeom prst="roundRect">
            <a:avLst>
              <a:gd name="adj" fmla="val 14079"/>
            </a:avLst>
          </a:prstGeom>
          <a:solidFill>
            <a:srgbClr val="0F1E36">
              <a:alpha val="80000"/>
            </a:srgbClr>
          </a:solidFill>
          <a:ln w="9525">
            <a:solidFill>
              <a:srgbClr val="2563EB">
                <a:alpha val="25000"/>
              </a:srgbClr>
            </a:solidFill>
          </a:ln>
        </p:spPr>
        <p:txBody>
          <a:bodyPr wrap="square" lIns="100330" tIns="49530" rIns="100330" bIns="49530" rtlCol="0" anchor="t"/>
          <a:lstStyle/>
          <a:p>
            <a:pPr algn="l" indent="0" marL="0">
              <a:lnSpc>
                <a:spcPts val="1088"/>
              </a:lnSpc>
              <a:buNone/>
            </a:pPr>
            <a:pPr algn="l" indent="0" marL="0">
              <a:lnSpc>
                <a:spcPts val="1088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pPr algn="l" indent="0" marL="0">
              <a:lnSpc>
                <a:spcPts val="108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Voice Commands · </a:t>
            </a:r>
            <a:pPr algn="l" indent="0" marL="0">
              <a:lnSpc>
                <a:spcPts val="1088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Onyx</a:t>
            </a:r>
            <a:pPr algn="l" indent="0" marL="0">
              <a:lnSpc>
                <a:spcPts val="108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Voice · </a:t>
            </a:r>
            <a:pPr algn="l" indent="0" marL="0">
              <a:lnSpc>
                <a:spcPts val="1088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Chrome</a:t>
            </a:r>
            <a:pPr algn="l" indent="0" marL="0">
              <a:lnSpc>
                <a:spcPts val="108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pPr algn="l" indent="0" marL="0">
              <a:lnSpc>
                <a:spcPts val="1088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</a:t>
            </a:r>
            <a:pPr algn="l" indent="0" marL="0">
              <a:lnSpc>
                <a:spcPts val="1088"/>
              </a:lnSpc>
              <a:buNone/>
            </a:pPr>
            <a:endParaRPr lang="en-US" sz="680" dirty="0"/>
          </a:p>
        </p:txBody>
      </p:sp>
      <p:sp>
        <p:nvSpPr>
          <p:cNvPr id="59" name="Text 51"/>
          <p:cNvSpPr/>
          <p:nvPr/>
        </p:nvSpPr>
        <p:spPr>
          <a:xfrm>
            <a:off x="6451848" y="4038451"/>
            <a:ext cx="2349252" cy="405920"/>
          </a:xfrm>
          <a:prstGeom prst="roundRect">
            <a:avLst>
              <a:gd name="adj" fmla="val 14079"/>
            </a:avLst>
          </a:prstGeom>
          <a:solidFill>
            <a:srgbClr val="0F1E36">
              <a:alpha val="80000"/>
            </a:srgbClr>
          </a:solidFill>
          <a:ln w="9525">
            <a:solidFill>
              <a:srgbClr val="2563EB">
                <a:alpha val="25000"/>
              </a:srgbClr>
            </a:solidFill>
          </a:ln>
        </p:spPr>
        <p:txBody>
          <a:bodyPr wrap="square" lIns="100330" tIns="49530" rIns="100330" bIns="49530" rtlCol="0" anchor="t"/>
          <a:lstStyle/>
          <a:p>
            <a:pPr algn="l" indent="0" marL="0">
              <a:lnSpc>
                <a:spcPts val="108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 Word: </a:t>
            </a:r>
            <a:pPr algn="l" indent="0" marL="0">
              <a:lnSpc>
                <a:spcPts val="1088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"Kirk"</a:t>
            </a:r>
            <a:pPr algn="l" indent="0" marL="0">
              <a:lnSpc>
                <a:spcPts val="108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Phase 1: </a:t>
            </a:r>
            <a:pPr algn="l" indent="0" marL="0">
              <a:lnSpc>
                <a:spcPts val="1088"/>
              </a:lnSpc>
              <a:buNone/>
            </a:pPr>
            <a:r>
              <a:rPr lang="en-US" sz="68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pPr algn="l" indent="0" marL="0">
              <a:lnSpc>
                <a:spcPts val="108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Phase 2: </a:t>
            </a:r>
            <a:pPr algn="l" indent="0" marL="0">
              <a:lnSpc>
                <a:spcPts val="1088"/>
              </a:lnSpc>
              <a:buNone/>
            </a:pPr>
            <a:r>
              <a:rPr lang="en-US" sz="68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Enterprise</a:t>
            </a:r>
            <a:pPr algn="l" indent="0" marL="0">
              <a:lnSpc>
                <a:spcPts val="1088"/>
              </a:lnSpc>
              <a:buNone/>
            </a:pPr>
            <a:endParaRPr lang="en-US" sz="680" dirty="0"/>
          </a:p>
        </p:txBody>
      </p:sp>
      <p:sp>
        <p:nvSpPr>
          <p:cNvPr id="60" name="Text 52"/>
          <p:cNvSpPr/>
          <p:nvPr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rgbClr val="060B16">
              <a:alpha val="9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53"/>
          <p:cNvSpPr/>
          <p:nvPr/>
        </p:nvSpPr>
        <p:spPr>
          <a:xfrm>
            <a:off x="120700" y="4885432"/>
            <a:ext cx="9146081" cy="4494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KIRK v1.0 — EPC-Intelligence Mediator Plugin</a:t>
            </a:r>
            <a:endParaRPr lang="en-US" sz="680" dirty="0"/>
          </a:p>
          <a:p>
            <a:pPr algn="l" indent="0" marL="0">
              <a:buNone/>
            </a:pPr>
            <a:r>
              <a:rPr lang="en-US" sz="680" spc="2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endParaRPr lang="en-US" sz="680" dirty="0"/>
          </a:p>
          <a:p>
            <a:pPr algn="l" indent="0" marL="0">
              <a:buNone/>
            </a:pPr>
            <a:r>
              <a:rPr lang="en-US" sz="680" spc="2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Patent Pending</a:t>
            </a:r>
            <a:endParaRPr lang="en-US" sz="680" dirty="0"/>
          </a:p>
          <a:p>
            <a:pPr algn="l" indent="0" marL="0">
              <a:buNone/>
            </a:pPr>
            <a:r>
              <a:rPr lang="en-US" sz="680" spc="2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endParaRPr lang="en-US" sz="680" dirty="0"/>
          </a:p>
          <a:p>
            <a:pPr algn="l" indent="0" marL="0">
              <a:buNone/>
            </a:pPr>
            <a:r>
              <a:rPr lang="en-US" sz="680" spc="2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No other capital program platform offers voice-activated AI program management</a:t>
            </a:r>
            <a:endParaRPr lang="en-US" sz="680" dirty="0"/>
          </a:p>
          <a:p>
            <a:pPr algn="l" indent="0" marL="0">
              <a:buNone/>
            </a:pPr>
            <a:r>
              <a:rPr lang="en-US" sz="680" spc="2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endParaRPr lang="en-US" sz="680" dirty="0"/>
          </a:p>
          <a:p>
            <a:pPr algn="l" indent="0" marL="0">
              <a:buNone/>
            </a:pPr>
            <a:r>
              <a:rPr lang="en-US" sz="680" spc="2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AppSDK AI TTS · Web Speech API · Azure Cognitive Services (Phase 2)</a:t>
            </a:r>
            <a:endParaRPr lang="en-US" sz="680" dirty="0"/>
          </a:p>
        </p:txBody>
      </p:sp>
      <p:sp>
        <p:nvSpPr>
          <p:cNvPr id="62" name="Text 54"/>
          <p:cNvSpPr/>
          <p:nvPr/>
        </p:nvSpPr>
        <p:spPr>
          <a:xfrm>
            <a:off x="0" y="4857750"/>
            <a:ext cx="9144000" cy="9525"/>
          </a:xfrm>
          <a:prstGeom prst="rect">
            <a:avLst/>
          </a:prstGeom>
          <a:solidFill>
            <a:srgbClr val="EC4899">
              <a:alpha val="2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3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4937777"/>
            <a:ext cx="98069" cy="135072"/>
          </a:xfrm>
          <a:prstGeom prst="rect">
            <a:avLst/>
          </a:prstGeom>
        </p:spPr>
      </p:pic>
      <p:sp>
        <p:nvSpPr>
          <p:cNvPr id="64" name="Text 55"/>
          <p:cNvSpPr/>
          <p:nvPr/>
        </p:nvSpPr>
        <p:spPr>
          <a:xfrm>
            <a:off x="2042964" y="4940647"/>
            <a:ext cx="2750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EC48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680" dirty="0"/>
          </a:p>
        </p:txBody>
      </p:sp>
      <p:sp>
        <p:nvSpPr>
          <p:cNvPr id="65" name="Text 56"/>
          <p:cNvSpPr/>
          <p:nvPr/>
        </p:nvSpPr>
        <p:spPr>
          <a:xfrm>
            <a:off x="2796183" y="4940647"/>
            <a:ext cx="2750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EC48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680" dirty="0"/>
          </a:p>
        </p:txBody>
      </p:sp>
      <p:sp>
        <p:nvSpPr>
          <p:cNvPr id="66" name="Text 57"/>
          <p:cNvSpPr/>
          <p:nvPr/>
        </p:nvSpPr>
        <p:spPr>
          <a:xfrm>
            <a:off x="6168479" y="4940647"/>
            <a:ext cx="2750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EC48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6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7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7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13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-10000" r="50000" b="11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52425" y="1024086"/>
            <a:ext cx="1512094" cy="13841"/>
          </a:xfrm>
          <a:custGeom>
            <a:avLst/>
            <a:gdLst/>
            <a:ahLst/>
            <a:cxnLst/>
            <a:rect l="l" t="t" r="r" b="b"/>
            <a:pathLst>
              <a:path w="1512094" h="13841">
                <a:moveTo>
                  <a:pt x="86360" y="0"/>
                </a:moveTo>
                <a:lnTo>
                  <a:pt x="1425734" y="0"/>
                </a:lnTo>
                <a:lnTo>
                  <a:pt x="1442934" y="1730"/>
                </a:lnTo>
                <a:lnTo>
                  <a:pt x="1449935" y="3460"/>
                </a:lnTo>
                <a:lnTo>
                  <a:pt x="1455222" y="5190"/>
                </a:lnTo>
                <a:lnTo>
                  <a:pt x="1459607" y="6920"/>
                </a:lnTo>
                <a:lnTo>
                  <a:pt x="1463407" y="8651"/>
                </a:lnTo>
                <a:lnTo>
                  <a:pt x="1466785" y="10381"/>
                </a:lnTo>
                <a:lnTo>
                  <a:pt x="1469837" y="12111"/>
                </a:lnTo>
                <a:lnTo>
                  <a:pt x="1472628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3B82F6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2084189" y="1024086"/>
            <a:ext cx="1512094" cy="13841"/>
          </a:xfrm>
          <a:custGeom>
            <a:avLst/>
            <a:gdLst/>
            <a:ahLst/>
            <a:cxnLst/>
            <a:rect l="l" t="t" r="r" b="b"/>
            <a:pathLst>
              <a:path w="1512094" h="13841">
                <a:moveTo>
                  <a:pt x="86360" y="0"/>
                </a:moveTo>
                <a:lnTo>
                  <a:pt x="1425734" y="0"/>
                </a:lnTo>
                <a:lnTo>
                  <a:pt x="1442934" y="1730"/>
                </a:lnTo>
                <a:lnTo>
                  <a:pt x="1449935" y="3460"/>
                </a:lnTo>
                <a:lnTo>
                  <a:pt x="1455222" y="5190"/>
                </a:lnTo>
                <a:lnTo>
                  <a:pt x="1459607" y="6920"/>
                </a:lnTo>
                <a:lnTo>
                  <a:pt x="1463407" y="8651"/>
                </a:lnTo>
                <a:lnTo>
                  <a:pt x="1466785" y="10381"/>
                </a:lnTo>
                <a:lnTo>
                  <a:pt x="1469837" y="12111"/>
                </a:lnTo>
                <a:lnTo>
                  <a:pt x="1472628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10B981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815953" y="1024086"/>
            <a:ext cx="1512094" cy="13841"/>
          </a:xfrm>
          <a:custGeom>
            <a:avLst/>
            <a:gdLst/>
            <a:ahLst/>
            <a:cxnLst/>
            <a:rect l="l" t="t" r="r" b="b"/>
            <a:pathLst>
              <a:path w="1512094" h="13841">
                <a:moveTo>
                  <a:pt x="86360" y="0"/>
                </a:moveTo>
                <a:lnTo>
                  <a:pt x="1425734" y="0"/>
                </a:lnTo>
                <a:lnTo>
                  <a:pt x="1442934" y="1730"/>
                </a:lnTo>
                <a:lnTo>
                  <a:pt x="1449935" y="3460"/>
                </a:lnTo>
                <a:lnTo>
                  <a:pt x="1455222" y="5190"/>
                </a:lnTo>
                <a:lnTo>
                  <a:pt x="1459607" y="6920"/>
                </a:lnTo>
                <a:lnTo>
                  <a:pt x="1463407" y="8651"/>
                </a:lnTo>
                <a:lnTo>
                  <a:pt x="1466785" y="10381"/>
                </a:lnTo>
                <a:lnTo>
                  <a:pt x="1469837" y="12111"/>
                </a:lnTo>
                <a:lnTo>
                  <a:pt x="1472628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8B5CF6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547717" y="1024086"/>
            <a:ext cx="1512094" cy="13841"/>
          </a:xfrm>
          <a:custGeom>
            <a:avLst/>
            <a:gdLst/>
            <a:ahLst/>
            <a:cxnLst/>
            <a:rect l="l" t="t" r="r" b="b"/>
            <a:pathLst>
              <a:path w="1512094" h="13841">
                <a:moveTo>
                  <a:pt x="86360" y="0"/>
                </a:moveTo>
                <a:lnTo>
                  <a:pt x="1425734" y="0"/>
                </a:lnTo>
                <a:lnTo>
                  <a:pt x="1442934" y="1730"/>
                </a:lnTo>
                <a:lnTo>
                  <a:pt x="1449935" y="3460"/>
                </a:lnTo>
                <a:lnTo>
                  <a:pt x="1455222" y="5190"/>
                </a:lnTo>
                <a:lnTo>
                  <a:pt x="1459607" y="6920"/>
                </a:lnTo>
                <a:lnTo>
                  <a:pt x="1463407" y="8651"/>
                </a:lnTo>
                <a:lnTo>
                  <a:pt x="1466785" y="10381"/>
                </a:lnTo>
                <a:lnTo>
                  <a:pt x="1469837" y="12111"/>
                </a:lnTo>
                <a:lnTo>
                  <a:pt x="1472628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F59E0B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279481" y="1024086"/>
            <a:ext cx="1512094" cy="13841"/>
          </a:xfrm>
          <a:custGeom>
            <a:avLst/>
            <a:gdLst/>
            <a:ahLst/>
            <a:cxnLst/>
            <a:rect l="l" t="t" r="r" b="b"/>
            <a:pathLst>
              <a:path w="1512094" h="13841">
                <a:moveTo>
                  <a:pt x="86360" y="0"/>
                </a:moveTo>
                <a:lnTo>
                  <a:pt x="1425734" y="0"/>
                </a:lnTo>
                <a:lnTo>
                  <a:pt x="1442934" y="1730"/>
                </a:lnTo>
                <a:lnTo>
                  <a:pt x="1449935" y="3460"/>
                </a:lnTo>
                <a:lnTo>
                  <a:pt x="1455222" y="5190"/>
                </a:lnTo>
                <a:lnTo>
                  <a:pt x="1459607" y="6920"/>
                </a:lnTo>
                <a:lnTo>
                  <a:pt x="1463407" y="8651"/>
                </a:lnTo>
                <a:lnTo>
                  <a:pt x="1466785" y="10381"/>
                </a:lnTo>
                <a:lnTo>
                  <a:pt x="1469837" y="12111"/>
                </a:lnTo>
                <a:lnTo>
                  <a:pt x="1472628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F97316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57200" y="257770"/>
            <a:ext cx="314920" cy="29170"/>
          </a:xfrm>
          <a:prstGeom prst="roundRect">
            <a:avLst>
              <a:gd name="adj" fmla="val 47892"/>
            </a:avLst>
          </a:prstGeom>
          <a:gradFill rotWithShape="1">
            <a:gsLst>
              <a:gs pos="0">
                <a:srgbClr val="2563EB"/>
              </a:gs>
              <a:gs pos="100000">
                <a:srgbClr val="3B82F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57200" y="357932"/>
            <a:ext cx="3387801" cy="266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1"/>
              </a:lnSpc>
              <a:buNone/>
            </a:pPr>
            <a:r>
              <a:rPr lang="en-US" sz="1910" b="1" spc="-30" kern="0" dirty="0">
                <a:solidFill>
                  <a:srgbClr val="3B82F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9 AI Agents</a:t>
            </a:r>
            <a:pPr algn="l" indent="0" marL="0">
              <a:lnSpc>
                <a:spcPts val="2101"/>
              </a:lnSpc>
              <a:buNone/>
            </a:pPr>
            <a:r>
              <a:rPr lang="en-US" sz="1910" spc="-3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+ Mediator Plugin</a:t>
            </a:r>
            <a:endParaRPr lang="en-US" sz="1910" dirty="0"/>
          </a:p>
        </p:txBody>
      </p:sp>
      <p:sp>
        <p:nvSpPr>
          <p:cNvPr id="12" name="Text 10"/>
          <p:cNvSpPr/>
          <p:nvPr/>
        </p:nvSpPr>
        <p:spPr>
          <a:xfrm>
            <a:off x="3766840" y="569416"/>
            <a:ext cx="4919960" cy="7590"/>
          </a:xfrm>
          <a:prstGeom prst="rect">
            <a:avLst/>
          </a:prstGeom>
          <a:gradFill rotWithShape="1">
            <a:gsLst>
              <a:gs pos="0">
                <a:srgbClr val="2563EB">
                  <a:alpha val="3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57200" y="653951"/>
            <a:ext cx="905256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spcBef>
                <a:spcPts val="230"/>
              </a:spcBef>
              <a:buNone/>
            </a:pPr>
            <a:r>
              <a:rPr lang="en-US" sz="840" spc="1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intelligence with human-in-the-loop oversight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342900" y="1014561"/>
            <a:ext cx="1531144" cy="1820168"/>
          </a:xfrm>
          <a:prstGeom prst="roundRect">
            <a:avLst>
              <a:gd name="adj" fmla="val 5640"/>
            </a:avLst>
          </a:prstGeom>
          <a:solidFill>
            <a:srgbClr val="0F1E36"/>
          </a:solidFill>
          <a:ln w="9525">
            <a:solidFill>
              <a:srgbClr val="2563EB">
                <a:alpha val="22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679280" y="1016496"/>
            <a:ext cx="103629" cy="1498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" dirty="0"/>
          </a:p>
        </p:txBody>
      </p:sp>
      <p:sp>
        <p:nvSpPr>
          <p:cNvPr id="16" name="Text 14"/>
          <p:cNvSpPr/>
          <p:nvPr/>
        </p:nvSpPr>
        <p:spPr>
          <a:xfrm>
            <a:off x="944017" y="1152227"/>
            <a:ext cx="328910" cy="328910"/>
          </a:xfrm>
          <a:prstGeom prst="roundRect">
            <a:avLst>
              <a:gd name="adj" fmla="val 26256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3B82F6">
                <a:alpha val="2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42103" y="1250314"/>
            <a:ext cx="132588" cy="13258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78240" y="1559868"/>
            <a:ext cx="86046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b="1" spc="70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INGESTION</a:t>
            </a:r>
            <a:endParaRPr lang="en-US" sz="620" dirty="0"/>
          </a:p>
        </p:txBody>
      </p:sp>
      <p:sp>
        <p:nvSpPr>
          <p:cNvPr id="19" name="Text 16"/>
          <p:cNvSpPr/>
          <p:nvPr/>
        </p:nvSpPr>
        <p:spPr>
          <a:xfrm>
            <a:off x="806534" y="1721048"/>
            <a:ext cx="603727" cy="2800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Continuous</a:t>
            </a:r>
            <a:br/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Monitoring</a:t>
            </a:r>
            <a:endParaRPr lang="en-US" sz="840" dirty="0"/>
          </a:p>
        </p:txBody>
      </p:sp>
      <p:sp>
        <p:nvSpPr>
          <p:cNvPr id="20" name="Text 17"/>
          <p:cNvSpPr/>
          <p:nvPr/>
        </p:nvSpPr>
        <p:spPr>
          <a:xfrm>
            <a:off x="439620" y="2044898"/>
            <a:ext cx="1337703" cy="6993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continuously monitor project data streams from all </a:t>
            </a:r>
            <a:pPr algn="ctr" indent="0" marL="0">
              <a:lnSpc>
                <a:spcPts val="1050"/>
              </a:lnSpc>
              <a:buNone/>
            </a:pPr>
            <a:r>
              <a:rPr lang="en-US" sz="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modules</a:t>
            </a:r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EVM, schedule, cost, compliance, BIM, and more — in real time.</a:t>
            </a:r>
            <a:endParaRPr lang="en-US" sz="700" dirty="0"/>
          </a:p>
        </p:txBody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7985" y="2123489"/>
            <a:ext cx="132588" cy="13258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2074664" y="1014561"/>
            <a:ext cx="1531144" cy="1953369"/>
          </a:xfrm>
          <a:prstGeom prst="roundRect">
            <a:avLst>
              <a:gd name="adj" fmla="val 5640"/>
            </a:avLst>
          </a:prstGeom>
          <a:solidFill>
            <a:srgbClr val="0F1E36"/>
          </a:solidFill>
          <a:ln w="9525">
            <a:solidFill>
              <a:srgbClr val="2563EB">
                <a:alpha val="22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3411044" y="1016496"/>
            <a:ext cx="103629" cy="1498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" dirty="0"/>
          </a:p>
        </p:txBody>
      </p:sp>
      <p:sp>
        <p:nvSpPr>
          <p:cNvPr id="24" name="Text 20"/>
          <p:cNvSpPr/>
          <p:nvPr/>
        </p:nvSpPr>
        <p:spPr>
          <a:xfrm>
            <a:off x="2675781" y="1152227"/>
            <a:ext cx="328910" cy="328910"/>
          </a:xfrm>
          <a:prstGeom prst="roundRect">
            <a:avLst>
              <a:gd name="adj" fmla="val 26256"/>
            </a:avLst>
          </a:prstGeom>
          <a:solidFill>
            <a:srgbClr val="10B981">
              <a:alpha val="10000"/>
            </a:srgbClr>
          </a:solidFill>
          <a:ln w="9525">
            <a:solidFill>
              <a:srgbClr val="10B981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3868" y="1250314"/>
            <a:ext cx="132588" cy="132588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2206183" y="1559868"/>
            <a:ext cx="126810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b="1" spc="7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ANALYSIS</a:t>
            </a:r>
            <a:endParaRPr lang="en-US" sz="620" dirty="0"/>
          </a:p>
        </p:txBody>
      </p:sp>
      <p:sp>
        <p:nvSpPr>
          <p:cNvPr id="27" name="Text 22"/>
          <p:cNvSpPr/>
          <p:nvPr/>
        </p:nvSpPr>
        <p:spPr>
          <a:xfrm>
            <a:off x="2479701" y="1721048"/>
            <a:ext cx="720920" cy="2800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9 Specialized</a:t>
            </a:r>
            <a:br/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Agents Active</a:t>
            </a:r>
            <a:endParaRPr lang="en-US" sz="840" dirty="0"/>
          </a:p>
        </p:txBody>
      </p:sp>
      <p:sp>
        <p:nvSpPr>
          <p:cNvPr id="28" name="Text 23"/>
          <p:cNvSpPr/>
          <p:nvPr/>
        </p:nvSpPr>
        <p:spPr>
          <a:xfrm>
            <a:off x="2171384" y="2044898"/>
            <a:ext cx="1337703" cy="8391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analyze </a:t>
            </a:r>
            <a:pPr algn="ctr" indent="0" marL="0">
              <a:lnSpc>
                <a:spcPts val="1050"/>
              </a:lnSpc>
              <a:buNone/>
            </a:pPr>
            <a:r>
              <a:rPr lang="en-US" sz="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EVM, risk, schedule, compliance, and cost</a:t>
            </a:r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simultaneously. Each agent owns a domain — from BIM scenarios to subcontractor performance.</a:t>
            </a:r>
            <a:endParaRPr lang="en-US" sz="700" dirty="0"/>
          </a:p>
        </p:txBody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39750" y="2123489"/>
            <a:ext cx="132588" cy="132588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3806428" y="1014561"/>
            <a:ext cx="1531144" cy="2149971"/>
          </a:xfrm>
          <a:prstGeom prst="roundRect">
            <a:avLst>
              <a:gd name="adj" fmla="val 5640"/>
            </a:avLst>
          </a:prstGeom>
          <a:solidFill>
            <a:srgbClr val="0F1E36"/>
          </a:solidFill>
          <a:ln w="9525">
            <a:solidFill>
              <a:srgbClr val="2563EB">
                <a:alpha val="22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5"/>
          <p:cNvSpPr/>
          <p:nvPr/>
        </p:nvSpPr>
        <p:spPr>
          <a:xfrm>
            <a:off x="5142808" y="1016496"/>
            <a:ext cx="103629" cy="1498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" dirty="0"/>
          </a:p>
        </p:txBody>
      </p:sp>
      <p:sp>
        <p:nvSpPr>
          <p:cNvPr id="32" name="Text 26"/>
          <p:cNvSpPr/>
          <p:nvPr/>
        </p:nvSpPr>
        <p:spPr>
          <a:xfrm>
            <a:off x="4407545" y="1152227"/>
            <a:ext cx="328910" cy="328910"/>
          </a:xfrm>
          <a:prstGeom prst="roundRect">
            <a:avLst>
              <a:gd name="adj" fmla="val 26256"/>
            </a:avLst>
          </a:prstGeom>
          <a:solidFill>
            <a:srgbClr val="8B5CF6">
              <a:alpha val="10000"/>
            </a:srgbClr>
          </a:solidFill>
          <a:ln w="9525">
            <a:solidFill>
              <a:srgbClr val="8B5CF6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3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05632" y="1250314"/>
            <a:ext cx="132588" cy="132588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4015874" y="1559868"/>
            <a:ext cx="111225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b="1" spc="70" kern="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INTER-AGENT COMMS</a:t>
            </a:r>
            <a:endParaRPr lang="en-US" sz="620" dirty="0"/>
          </a:p>
        </p:txBody>
      </p:sp>
      <p:sp>
        <p:nvSpPr>
          <p:cNvPr id="35" name="Text 28"/>
          <p:cNvSpPr/>
          <p:nvPr/>
        </p:nvSpPr>
        <p:spPr>
          <a:xfrm>
            <a:off x="4164404" y="1721048"/>
            <a:ext cx="815191" cy="2800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Mediator Plugin</a:t>
            </a:r>
            <a:br/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Orchestrates</a:t>
            </a:r>
            <a:endParaRPr lang="en-US" sz="840" dirty="0"/>
          </a:p>
        </p:txBody>
      </p:sp>
      <p:sp>
        <p:nvSpPr>
          <p:cNvPr id="36" name="Text 29"/>
          <p:cNvSpPr/>
          <p:nvPr/>
        </p:nvSpPr>
        <p:spPr>
          <a:xfrm>
            <a:off x="3903149" y="2044898"/>
            <a:ext cx="1337703" cy="8391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collaborate through the </a:t>
            </a:r>
            <a:pPr algn="ctr" indent="0" marL="0">
              <a:lnSpc>
                <a:spcPts val="1050"/>
              </a:lnSpc>
              <a:buNone/>
            </a:pPr>
            <a:r>
              <a:rPr lang="en-US" sz="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Plugin</a:t>
            </a:r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resolving conflicts autonomously. Cross-module signals trigger coordinated responses without human intervention.</a:t>
            </a:r>
            <a:endParaRPr lang="en-US" sz="700" dirty="0"/>
          </a:p>
        </p:txBody>
      </p:sp>
      <p:sp>
        <p:nvSpPr>
          <p:cNvPr id="37" name="Text 30"/>
          <p:cNvSpPr/>
          <p:nvPr/>
        </p:nvSpPr>
        <p:spPr>
          <a:xfrm>
            <a:off x="4115991" y="2887266"/>
            <a:ext cx="930259" cy="153442"/>
          </a:xfrm>
          <a:prstGeom prst="roundRect">
            <a:avLst>
              <a:gd name="adj" fmla="val 93527"/>
            </a:avLst>
          </a:prstGeom>
          <a:solidFill>
            <a:srgbClr val="8B5CF6">
              <a:alpha val="15000"/>
            </a:srgbClr>
          </a:solidFill>
          <a:ln w="9525">
            <a:solidFill>
              <a:srgbClr val="8B5CF6">
                <a:alpha val="40000"/>
              </a:srgbClr>
            </a:solidFill>
          </a:ln>
        </p:spPr>
        <p:txBody>
          <a:bodyPr wrap="none" lIns="129223" tIns="13970" rIns="57150" bIns="13970" rtlCol="0" anchor="ctr"/>
          <a:lstStyle/>
          <a:p>
            <a:pPr algn="l" indent="0" marL="0">
              <a:buNone/>
            </a:pPr>
            <a:r>
              <a:rPr lang="en-US" sz="560" b="1" spc="30" kern="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ACTIVE</a:t>
            </a:r>
            <a:endParaRPr lang="en-US" sz="560" dirty="0"/>
          </a:p>
        </p:txBody>
      </p:sp>
      <p:pic>
        <p:nvPicPr>
          <p:cNvPr id="3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37803" y="2897618"/>
            <a:ext cx="132588" cy="132588"/>
          </a:xfrm>
          <a:prstGeom prst="rect">
            <a:avLst/>
          </a:prstGeom>
        </p:spPr>
      </p:pic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71514" y="2123489"/>
            <a:ext cx="132588" cy="13258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5538192" y="1014561"/>
            <a:ext cx="1531144" cy="1953369"/>
          </a:xfrm>
          <a:prstGeom prst="roundRect">
            <a:avLst>
              <a:gd name="adj" fmla="val 5640"/>
            </a:avLst>
          </a:prstGeom>
          <a:solidFill>
            <a:srgbClr val="0F1E36"/>
          </a:solidFill>
          <a:ln w="9525">
            <a:solidFill>
              <a:srgbClr val="2563EB">
                <a:alpha val="22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2"/>
          <p:cNvSpPr/>
          <p:nvPr/>
        </p:nvSpPr>
        <p:spPr>
          <a:xfrm>
            <a:off x="6874572" y="1016496"/>
            <a:ext cx="103629" cy="1498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" dirty="0"/>
          </a:p>
        </p:txBody>
      </p:sp>
      <p:sp>
        <p:nvSpPr>
          <p:cNvPr id="42" name="Text 33"/>
          <p:cNvSpPr/>
          <p:nvPr/>
        </p:nvSpPr>
        <p:spPr>
          <a:xfrm>
            <a:off x="6139309" y="1152227"/>
            <a:ext cx="328910" cy="328910"/>
          </a:xfrm>
          <a:prstGeom prst="roundRect">
            <a:avLst>
              <a:gd name="adj" fmla="val 26256"/>
            </a:avLst>
          </a:prstGeom>
          <a:solidFill>
            <a:srgbClr val="F59E0B">
              <a:alpha val="10000"/>
            </a:srgbClr>
          </a:solidFill>
          <a:ln w="9525">
            <a:solidFill>
              <a:srgbClr val="F59E0B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3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37396" y="1250314"/>
            <a:ext cx="132588" cy="132588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5845381" y="1559868"/>
            <a:ext cx="91661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b="1" spc="7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HITL ESCALATION</a:t>
            </a:r>
            <a:endParaRPr lang="en-US" sz="620" dirty="0"/>
          </a:p>
        </p:txBody>
      </p:sp>
      <p:sp>
        <p:nvSpPr>
          <p:cNvPr id="45" name="Text 35"/>
          <p:cNvSpPr/>
          <p:nvPr/>
        </p:nvSpPr>
        <p:spPr>
          <a:xfrm>
            <a:off x="5877952" y="1721048"/>
            <a:ext cx="851624" cy="2800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Human Decision</a:t>
            </a:r>
            <a:br/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Gate</a:t>
            </a:r>
            <a:endParaRPr lang="en-US" sz="840" dirty="0"/>
          </a:p>
        </p:txBody>
      </p:sp>
      <p:sp>
        <p:nvSpPr>
          <p:cNvPr id="46" name="Text 36"/>
          <p:cNvSpPr/>
          <p:nvPr/>
        </p:nvSpPr>
        <p:spPr>
          <a:xfrm>
            <a:off x="5634913" y="2044898"/>
            <a:ext cx="1337703" cy="8391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above authority thresholds are escalated to </a:t>
            </a:r>
            <a:pPr algn="ctr" indent="0" marL="0">
              <a:lnSpc>
                <a:spcPts val="1050"/>
              </a:lnSpc>
              <a:buNone/>
            </a:pPr>
            <a:r>
              <a:rPr lang="en-US" sz="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decision-makers</a:t>
            </a:r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 full context, supporting data, and recommended actions pre-loaded.</a:t>
            </a:r>
            <a:endParaRPr lang="en-US" sz="700" dirty="0"/>
          </a:p>
        </p:txBody>
      </p:sp>
      <p:pic>
        <p:nvPicPr>
          <p:cNvPr id="47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03278" y="2123489"/>
            <a:ext cx="132588" cy="132588"/>
          </a:xfrm>
          <a:prstGeom prst="rect">
            <a:avLst/>
          </a:prstGeom>
        </p:spPr>
      </p:pic>
      <p:sp>
        <p:nvSpPr>
          <p:cNvPr id="48" name="Text 37"/>
          <p:cNvSpPr/>
          <p:nvPr/>
        </p:nvSpPr>
        <p:spPr>
          <a:xfrm>
            <a:off x="7269956" y="1014561"/>
            <a:ext cx="1531144" cy="1953369"/>
          </a:xfrm>
          <a:prstGeom prst="roundRect">
            <a:avLst>
              <a:gd name="adj" fmla="val 5640"/>
            </a:avLst>
          </a:prstGeom>
          <a:solidFill>
            <a:srgbClr val="0F1E36"/>
          </a:solidFill>
          <a:ln w="9525">
            <a:solidFill>
              <a:srgbClr val="2563EB">
                <a:alpha val="22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38"/>
          <p:cNvSpPr/>
          <p:nvPr/>
        </p:nvSpPr>
        <p:spPr>
          <a:xfrm>
            <a:off x="8606336" y="1016496"/>
            <a:ext cx="103629" cy="1498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" dirty="0"/>
          </a:p>
        </p:txBody>
      </p:sp>
      <p:sp>
        <p:nvSpPr>
          <p:cNvPr id="50" name="Text 39"/>
          <p:cNvSpPr/>
          <p:nvPr/>
        </p:nvSpPr>
        <p:spPr>
          <a:xfrm>
            <a:off x="7871073" y="1152227"/>
            <a:ext cx="328910" cy="328910"/>
          </a:xfrm>
          <a:prstGeom prst="roundRect">
            <a:avLst>
              <a:gd name="adj" fmla="val 26256"/>
            </a:avLst>
          </a:prstGeom>
          <a:solidFill>
            <a:srgbClr val="F97316">
              <a:alpha val="10000"/>
            </a:srgbClr>
          </a:solidFill>
          <a:ln w="9525">
            <a:solidFill>
              <a:srgbClr val="F97316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1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969160" y="1250314"/>
            <a:ext cx="132588" cy="132588"/>
          </a:xfrm>
          <a:prstGeom prst="rect">
            <a:avLst/>
          </a:prstGeom>
        </p:spPr>
      </p:pic>
      <p:sp>
        <p:nvSpPr>
          <p:cNvPr id="52" name="Text 40"/>
          <p:cNvSpPr/>
          <p:nvPr/>
        </p:nvSpPr>
        <p:spPr>
          <a:xfrm>
            <a:off x="7505760" y="1559868"/>
            <a:ext cx="1059537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b="1" spc="70" kern="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&amp; LEARNING</a:t>
            </a:r>
            <a:endParaRPr lang="en-US" sz="620" dirty="0"/>
          </a:p>
        </p:txBody>
      </p:sp>
      <p:sp>
        <p:nvSpPr>
          <p:cNvPr id="53" name="Text 41"/>
          <p:cNvSpPr/>
          <p:nvPr/>
        </p:nvSpPr>
        <p:spPr>
          <a:xfrm>
            <a:off x="7461708" y="1721048"/>
            <a:ext cx="1147492" cy="2800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Execute &amp;</a:t>
            </a:r>
            <a:br/>
            <a:pPr algn="ctr" indent="0" marL="0">
              <a:lnSpc>
                <a:spcPts val="105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Continuously Improve</a:t>
            </a:r>
            <a:endParaRPr lang="en-US" sz="840" dirty="0"/>
          </a:p>
        </p:txBody>
      </p:sp>
      <p:sp>
        <p:nvSpPr>
          <p:cNvPr id="54" name="Text 42"/>
          <p:cNvSpPr/>
          <p:nvPr/>
        </p:nvSpPr>
        <p:spPr>
          <a:xfrm>
            <a:off x="7366677" y="2044898"/>
            <a:ext cx="1337703" cy="8391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actions are executed instantly. Agent models </a:t>
            </a:r>
            <a:pPr algn="ctr" indent="0" marL="0">
              <a:lnSpc>
                <a:spcPts val="1050"/>
              </a:lnSpc>
              <a:buNone/>
            </a:pPr>
            <a:r>
              <a:rPr lang="en-US" sz="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continuously learn</a:t>
            </a:r>
            <a:pPr algn="ctr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from outcomes, improving accuracy and autonomy over every program cycle.</a:t>
            </a:r>
            <a:endParaRPr lang="en-US" sz="700" dirty="0"/>
          </a:p>
        </p:txBody>
      </p:sp>
      <p:sp>
        <p:nvSpPr>
          <p:cNvPr id="55" name="Text 43"/>
          <p:cNvSpPr/>
          <p:nvPr/>
        </p:nvSpPr>
        <p:spPr>
          <a:xfrm>
            <a:off x="342900" y="3308003"/>
            <a:ext cx="8458200" cy="688925"/>
          </a:xfrm>
          <a:prstGeom prst="roundRect">
            <a:avLst>
              <a:gd name="adj" fmla="val 12535"/>
            </a:avLst>
          </a:prstGeom>
          <a:gradFill rotWithShape="1">
            <a:gsLst>
              <a:gs pos="0">
                <a:srgbClr val="2563EB">
                  <a:alpha val="16000"/>
                </a:srgbClr>
              </a:gs>
              <a:gs pos="100000">
                <a:srgbClr val="2563EB">
                  <a:alpha val="8000"/>
                </a:srgbClr>
              </a:gs>
            </a:gsLst>
            <a:lin ang="2700000" scaled="1"/>
          </a:gradFill>
          <a:ln w="9525">
            <a:solidFill>
              <a:srgbClr val="2563EB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4"/>
          <p:cNvSpPr/>
          <p:nvPr/>
        </p:nvSpPr>
        <p:spPr>
          <a:xfrm>
            <a:off x="2864644" y="3417838"/>
            <a:ext cx="9525" cy="469255"/>
          </a:xfrm>
          <a:prstGeom prst="rect">
            <a:avLst/>
          </a:prstGeom>
          <a:solidFill>
            <a:srgbClr val="2563EB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45"/>
          <p:cNvSpPr/>
          <p:nvPr/>
        </p:nvSpPr>
        <p:spPr>
          <a:xfrm>
            <a:off x="1702296" y="3623816"/>
            <a:ext cx="57150" cy="57150"/>
          </a:xfrm>
          <a:prstGeom prst="ellipse">
            <a:avLst/>
          </a:prstGeom>
          <a:solidFill>
            <a:srgbClr val="10B981"/>
          </a:solidFill>
          <a:ln/>
          <a:effectLst>
            <a:outerShdw sx="100000" sy="100000" kx="0" ky="0" algn="bl" rotWithShape="0" blurRad="57150" dist="50800" dir="16200000">
              <a:srgbClr val="10b981">
                <a:alpha val="6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46"/>
          <p:cNvSpPr/>
          <p:nvPr/>
        </p:nvSpPr>
        <p:spPr>
          <a:xfrm>
            <a:off x="1830437" y="3417838"/>
            <a:ext cx="916945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b="1" spc="-30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736</a:t>
            </a:r>
            <a:endParaRPr lang="en-US" sz="1240" dirty="0"/>
          </a:p>
        </p:txBody>
      </p:sp>
      <p:sp>
        <p:nvSpPr>
          <p:cNvPr id="59" name="Text 47"/>
          <p:cNvSpPr/>
          <p:nvPr/>
        </p:nvSpPr>
        <p:spPr>
          <a:xfrm>
            <a:off x="1830437" y="3654028"/>
            <a:ext cx="850258" cy="244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Inter-agent messages</a:t>
            </a:r>
            <a:br/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day</a:t>
            </a:r>
            <a:endParaRPr lang="en-US" sz="680" dirty="0"/>
          </a:p>
        </p:txBody>
      </p:sp>
      <p:sp>
        <p:nvSpPr>
          <p:cNvPr id="60" name="Text 48"/>
          <p:cNvSpPr/>
          <p:nvPr/>
        </p:nvSpPr>
        <p:spPr>
          <a:xfrm>
            <a:off x="4141291" y="3417838"/>
            <a:ext cx="9525" cy="469255"/>
          </a:xfrm>
          <a:prstGeom prst="rect">
            <a:avLst/>
          </a:prstGeom>
          <a:solidFill>
            <a:srgbClr val="2563EB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49"/>
          <p:cNvSpPr/>
          <p:nvPr/>
        </p:nvSpPr>
        <p:spPr>
          <a:xfrm>
            <a:off x="3074789" y="3623816"/>
            <a:ext cx="57150" cy="57150"/>
          </a:xfrm>
          <a:prstGeom prst="ellipse">
            <a:avLst/>
          </a:prstGeom>
          <a:solidFill>
            <a:srgbClr val="8B5CF6"/>
          </a:solidFill>
          <a:ln/>
          <a:effectLst>
            <a:outerShdw sx="100000" sy="100000" kx="0" ky="0" algn="bl" rotWithShape="0" blurRad="57150" dist="50800" dir="16200000">
              <a:srgbClr val="8b5cf6">
                <a:alpha val="6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50"/>
          <p:cNvSpPr/>
          <p:nvPr/>
        </p:nvSpPr>
        <p:spPr>
          <a:xfrm>
            <a:off x="3202930" y="3417838"/>
            <a:ext cx="811515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b="1" spc="-30" kern="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40" dirty="0"/>
          </a:p>
        </p:txBody>
      </p:sp>
      <p:sp>
        <p:nvSpPr>
          <p:cNvPr id="63" name="Text 51"/>
          <p:cNvSpPr/>
          <p:nvPr/>
        </p:nvSpPr>
        <p:spPr>
          <a:xfrm>
            <a:off x="3202930" y="3654028"/>
            <a:ext cx="752496" cy="244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Conflicts resolved</a:t>
            </a:r>
            <a:br/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autonomously daily</a:t>
            </a:r>
            <a:endParaRPr lang="en-US" sz="680" dirty="0"/>
          </a:p>
        </p:txBody>
      </p:sp>
      <p:sp>
        <p:nvSpPr>
          <p:cNvPr id="64" name="Text 52"/>
          <p:cNvSpPr/>
          <p:nvPr/>
        </p:nvSpPr>
        <p:spPr>
          <a:xfrm>
            <a:off x="5424190" y="3417838"/>
            <a:ext cx="9525" cy="469255"/>
          </a:xfrm>
          <a:prstGeom prst="rect">
            <a:avLst/>
          </a:prstGeom>
          <a:solidFill>
            <a:srgbClr val="2563EB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5" name="Text 53"/>
          <p:cNvSpPr/>
          <p:nvPr/>
        </p:nvSpPr>
        <p:spPr>
          <a:xfrm>
            <a:off x="4351437" y="3623816"/>
            <a:ext cx="57150" cy="57150"/>
          </a:xfrm>
          <a:prstGeom prst="ellipse">
            <a:avLst/>
          </a:prstGeom>
          <a:solidFill>
            <a:srgbClr val="F59E0B"/>
          </a:solidFill>
          <a:ln/>
          <a:effectLst>
            <a:outerShdw sx="100000" sy="100000" kx="0" ky="0" algn="bl" rotWithShape="0" blurRad="57150" dist="50800" dir="16200000">
              <a:srgbClr val="f59e0b">
                <a:alpha val="6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6" name="Text 54"/>
          <p:cNvSpPr/>
          <p:nvPr/>
        </p:nvSpPr>
        <p:spPr>
          <a:xfrm>
            <a:off x="4479578" y="3417838"/>
            <a:ext cx="818391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b="1" spc="-30" kern="0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40" dirty="0"/>
          </a:p>
        </p:txBody>
      </p:sp>
      <p:sp>
        <p:nvSpPr>
          <p:cNvPr id="67" name="Text 55"/>
          <p:cNvSpPr/>
          <p:nvPr/>
        </p:nvSpPr>
        <p:spPr>
          <a:xfrm>
            <a:off x="4479578" y="3654028"/>
            <a:ext cx="758872" cy="244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HITL items pending</a:t>
            </a:r>
            <a:br/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</a:t>
            </a:r>
            <a:endParaRPr lang="en-US" sz="680" dirty="0"/>
          </a:p>
        </p:txBody>
      </p:sp>
      <p:sp>
        <p:nvSpPr>
          <p:cNvPr id="68" name="Text 56"/>
          <p:cNvSpPr/>
          <p:nvPr/>
        </p:nvSpPr>
        <p:spPr>
          <a:xfrm>
            <a:off x="6561981" y="3417838"/>
            <a:ext cx="9525" cy="469255"/>
          </a:xfrm>
          <a:prstGeom prst="rect">
            <a:avLst/>
          </a:prstGeom>
          <a:solidFill>
            <a:srgbClr val="2563EB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9" name="Text 57"/>
          <p:cNvSpPr/>
          <p:nvPr/>
        </p:nvSpPr>
        <p:spPr>
          <a:xfrm>
            <a:off x="5634335" y="3623816"/>
            <a:ext cx="57150" cy="57150"/>
          </a:xfrm>
          <a:prstGeom prst="ellipse">
            <a:avLst/>
          </a:prstGeom>
          <a:solidFill>
            <a:srgbClr val="10B981"/>
          </a:solidFill>
          <a:ln/>
          <a:effectLst>
            <a:outerShdw sx="100000" sy="100000" kx="0" ky="0" algn="bl" rotWithShape="0" blurRad="57150" dist="50800" dir="16200000">
              <a:srgbClr val="10b981">
                <a:alpha val="6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0" name="Text 58"/>
          <p:cNvSpPr/>
          <p:nvPr/>
        </p:nvSpPr>
        <p:spPr>
          <a:xfrm>
            <a:off x="5762476" y="3417838"/>
            <a:ext cx="658773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b="1" spc="-30" kern="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99.97%</a:t>
            </a:r>
            <a:endParaRPr lang="en-US" sz="1240" dirty="0"/>
          </a:p>
        </p:txBody>
      </p:sp>
      <p:sp>
        <p:nvSpPr>
          <p:cNvPr id="71" name="Text 59"/>
          <p:cNvSpPr/>
          <p:nvPr/>
        </p:nvSpPr>
        <p:spPr>
          <a:xfrm>
            <a:off x="5762476" y="3654028"/>
            <a:ext cx="610862" cy="244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Plugin</a:t>
            </a:r>
            <a:br/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uptime</a:t>
            </a:r>
            <a:endParaRPr lang="en-US" sz="680" dirty="0"/>
          </a:p>
        </p:txBody>
      </p:sp>
      <p:sp>
        <p:nvSpPr>
          <p:cNvPr id="72" name="Text 60"/>
          <p:cNvSpPr/>
          <p:nvPr/>
        </p:nvSpPr>
        <p:spPr>
          <a:xfrm>
            <a:off x="6772126" y="3623816"/>
            <a:ext cx="57150" cy="57150"/>
          </a:xfrm>
          <a:prstGeom prst="ellipse">
            <a:avLst/>
          </a:prstGeom>
          <a:solidFill>
            <a:srgbClr val="60A5FA"/>
          </a:solidFill>
          <a:ln/>
          <a:effectLst>
            <a:outerShdw sx="100000" sy="100000" kx="0" ky="0" algn="bl" rotWithShape="0" blurRad="57150" dist="50800" dir="16200000">
              <a:srgbClr val="60a5fa">
                <a:alpha val="6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3" name="Text 61"/>
          <p:cNvSpPr/>
          <p:nvPr/>
        </p:nvSpPr>
        <p:spPr>
          <a:xfrm>
            <a:off x="6900267" y="3417838"/>
            <a:ext cx="595417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b="1" spc="-30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1.6s</a:t>
            </a:r>
            <a:endParaRPr lang="en-US" sz="1240" dirty="0"/>
          </a:p>
        </p:txBody>
      </p:sp>
      <p:sp>
        <p:nvSpPr>
          <p:cNvPr id="74" name="Text 62"/>
          <p:cNvSpPr/>
          <p:nvPr/>
        </p:nvSpPr>
        <p:spPr>
          <a:xfrm>
            <a:off x="6900267" y="3654028"/>
            <a:ext cx="552114" cy="244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agent</a:t>
            </a:r>
            <a:br/>
            <a:pPr algn="l" indent="0" marL="0">
              <a:lnSpc>
                <a:spcPts val="918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 time</a:t>
            </a:r>
            <a:endParaRPr lang="en-US" sz="6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622846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00050" y="157460"/>
            <a:ext cx="2900827" cy="3219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2535"/>
              </a:lnSpc>
              <a:buNone/>
            </a:pPr>
            <a:r>
              <a:rPr lang="en-US" sz="1690" b="1" spc="-2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Why EPC-Intelligence Wins</a:t>
            </a:r>
            <a:endParaRPr lang="en-US" sz="1690" dirty="0"/>
          </a:p>
        </p:txBody>
      </p:sp>
      <p:sp>
        <p:nvSpPr>
          <p:cNvPr id="4" name="Text 2"/>
          <p:cNvSpPr/>
          <p:nvPr/>
        </p:nvSpPr>
        <p:spPr>
          <a:xfrm>
            <a:off x="6975574" y="214908"/>
            <a:ext cx="1803743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60A5FA">
                <a:alpha val="35000"/>
              </a:srgbClr>
            </a:solidFill>
          </a:ln>
        </p:spPr>
        <p:txBody>
          <a:bodyPr wrap="none" lIns="100330" tIns="29210" rIns="100330" bIns="29210" rtlCol="0" anchor="t"/>
          <a:lstStyle/>
          <a:p>
            <a:pPr algn="l" indent="0" marL="0">
              <a:buNone/>
            </a:pPr>
            <a:r>
              <a:rPr lang="en-US" sz="680" b="1" spc="50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DIFFERENTIATION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0" y="622846"/>
            <a:ext cx="4389090" cy="4203204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28650" y="794296"/>
            <a:ext cx="100682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100" kern="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MARKET</a:t>
            </a:r>
            <a:endParaRPr lang="en-US" sz="620" dirty="0"/>
          </a:p>
        </p:txBody>
      </p:sp>
      <p:sp>
        <p:nvSpPr>
          <p:cNvPr id="7" name="Text 5"/>
          <p:cNvSpPr/>
          <p:nvPr/>
        </p:nvSpPr>
        <p:spPr>
          <a:xfrm>
            <a:off x="400050" y="955477"/>
            <a:ext cx="4136484" cy="17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2"/>
              </a:lnSpc>
              <a:buNone/>
            </a:pPr>
            <a:r>
              <a:rPr lang="en-US" sz="1130" b="1" dirty="0">
                <a:solidFill>
                  <a:srgbClr val="F1F5F9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General PM Software</a:t>
            </a:r>
            <a:endParaRPr lang="en-US" sz="1130" dirty="0"/>
          </a:p>
        </p:txBody>
      </p:sp>
      <p:sp>
        <p:nvSpPr>
          <p:cNvPr id="8" name="Text 6"/>
          <p:cNvSpPr/>
          <p:nvPr/>
        </p:nvSpPr>
        <p:spPr>
          <a:xfrm>
            <a:off x="400050" y="1163985"/>
            <a:ext cx="4136484" cy="120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2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Procore · Oracle · Primavera P6 · InEight · Trimble · Kahua</a:t>
            </a:r>
            <a:endParaRPr lang="en-US" sz="680" dirty="0"/>
          </a:p>
        </p:txBody>
      </p:sp>
      <p:sp>
        <p:nvSpPr>
          <p:cNvPr id="9" name="Text 7"/>
          <p:cNvSpPr/>
          <p:nvPr/>
        </p:nvSpPr>
        <p:spPr>
          <a:xfrm>
            <a:off x="400050" y="1412974"/>
            <a:ext cx="475804" cy="198254"/>
          </a:xfrm>
          <a:prstGeom prst="roundRect">
            <a:avLst>
              <a:gd name="adj" fmla="val 14734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2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Procore</a:t>
            </a:r>
            <a:endParaRPr lang="en-US" sz="620" dirty="0"/>
          </a:p>
        </p:txBody>
      </p:sp>
      <p:sp>
        <p:nvSpPr>
          <p:cNvPr id="10" name="Text 8"/>
          <p:cNvSpPr/>
          <p:nvPr/>
        </p:nvSpPr>
        <p:spPr>
          <a:xfrm>
            <a:off x="919014" y="1412974"/>
            <a:ext cx="964704" cy="198254"/>
          </a:xfrm>
          <a:prstGeom prst="roundRect">
            <a:avLst>
              <a:gd name="adj" fmla="val 14734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2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Oracle Construction</a:t>
            </a:r>
            <a:endParaRPr lang="en-US" sz="620" dirty="0"/>
          </a:p>
        </p:txBody>
      </p:sp>
      <p:sp>
        <p:nvSpPr>
          <p:cNvPr id="11" name="Text 9"/>
          <p:cNvSpPr/>
          <p:nvPr/>
        </p:nvSpPr>
        <p:spPr>
          <a:xfrm>
            <a:off x="1926878" y="1412974"/>
            <a:ext cx="689670" cy="198254"/>
          </a:xfrm>
          <a:prstGeom prst="roundRect">
            <a:avLst>
              <a:gd name="adj" fmla="val 14734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2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Primavera P6</a:t>
            </a:r>
            <a:endParaRPr lang="en-US" sz="620" dirty="0"/>
          </a:p>
        </p:txBody>
      </p:sp>
      <p:sp>
        <p:nvSpPr>
          <p:cNvPr id="12" name="Text 10"/>
          <p:cNvSpPr/>
          <p:nvPr/>
        </p:nvSpPr>
        <p:spPr>
          <a:xfrm>
            <a:off x="2659707" y="1412974"/>
            <a:ext cx="445145" cy="198254"/>
          </a:xfrm>
          <a:prstGeom prst="roundRect">
            <a:avLst>
              <a:gd name="adj" fmla="val 14734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2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InEight</a:t>
            </a:r>
            <a:endParaRPr lang="en-US" sz="620" dirty="0"/>
          </a:p>
        </p:txBody>
      </p:sp>
      <p:sp>
        <p:nvSpPr>
          <p:cNvPr id="13" name="Text 11"/>
          <p:cNvSpPr/>
          <p:nvPr/>
        </p:nvSpPr>
        <p:spPr>
          <a:xfrm>
            <a:off x="3148013" y="1412974"/>
            <a:ext cx="458391" cy="198254"/>
          </a:xfrm>
          <a:prstGeom prst="roundRect">
            <a:avLst>
              <a:gd name="adj" fmla="val 14734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2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Trimble</a:t>
            </a:r>
            <a:endParaRPr lang="en-US" sz="620" dirty="0"/>
          </a:p>
        </p:txBody>
      </p:sp>
      <p:sp>
        <p:nvSpPr>
          <p:cNvPr id="14" name="Text 12"/>
          <p:cNvSpPr/>
          <p:nvPr/>
        </p:nvSpPr>
        <p:spPr>
          <a:xfrm>
            <a:off x="3649563" y="1412974"/>
            <a:ext cx="413891" cy="198254"/>
          </a:xfrm>
          <a:prstGeom prst="roundRect">
            <a:avLst>
              <a:gd name="adj" fmla="val 14734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2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Kahua</a:t>
            </a:r>
            <a:endParaRPr lang="en-US" sz="620" dirty="0"/>
          </a:p>
        </p:txBody>
      </p:sp>
      <p:sp>
        <p:nvSpPr>
          <p:cNvPr id="15" name="Text 13"/>
          <p:cNvSpPr/>
          <p:nvPr/>
        </p:nvSpPr>
        <p:spPr>
          <a:xfrm>
            <a:off x="400050" y="1693515"/>
            <a:ext cx="3760440" cy="305991"/>
          </a:xfrm>
          <a:prstGeom prst="roundRect">
            <a:avLst>
              <a:gd name="adj" fmla="val 1867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09885" y="1767780"/>
            <a:ext cx="157460" cy="157460"/>
          </a:xfrm>
          <a:prstGeom prst="ellipse">
            <a:avLst/>
          </a:prstGeom>
          <a:solidFill>
            <a:srgbClr val="DC2626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2247" y="1780142"/>
            <a:ext cx="132588" cy="13258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738336" y="1781324"/>
            <a:ext cx="36140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purpose-built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capital programs — generic project management tools</a:t>
            </a:r>
            <a:endParaRPr lang="en-US" sz="760" dirty="0"/>
          </a:p>
        </p:txBody>
      </p:sp>
      <p:sp>
        <p:nvSpPr>
          <p:cNvPr id="19" name="Text 16"/>
          <p:cNvSpPr/>
          <p:nvPr/>
        </p:nvSpPr>
        <p:spPr>
          <a:xfrm>
            <a:off x="400050" y="2048917"/>
            <a:ext cx="3760440" cy="305991"/>
          </a:xfrm>
          <a:prstGeom prst="roundRect">
            <a:avLst>
              <a:gd name="adj" fmla="val 1867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509885" y="2123182"/>
            <a:ext cx="157460" cy="157460"/>
          </a:xfrm>
          <a:prstGeom prst="ellipse">
            <a:avLst/>
          </a:prstGeom>
          <a:solidFill>
            <a:srgbClr val="DC2626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247" y="2135544"/>
            <a:ext cx="132588" cy="13258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38336" y="2136725"/>
            <a:ext cx="3416647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Siloed point solutions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14+ disconnected tools per program manager</a:t>
            </a:r>
            <a:endParaRPr lang="en-US" sz="760" dirty="0"/>
          </a:p>
        </p:txBody>
      </p:sp>
      <p:sp>
        <p:nvSpPr>
          <p:cNvPr id="23" name="Text 19"/>
          <p:cNvSpPr/>
          <p:nvPr/>
        </p:nvSpPr>
        <p:spPr>
          <a:xfrm>
            <a:off x="400050" y="2404318"/>
            <a:ext cx="3760440" cy="305991"/>
          </a:xfrm>
          <a:prstGeom prst="roundRect">
            <a:avLst>
              <a:gd name="adj" fmla="val 1867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509885" y="2478584"/>
            <a:ext cx="157460" cy="157460"/>
          </a:xfrm>
          <a:prstGeom prst="ellipse">
            <a:avLst/>
          </a:prstGeom>
          <a:solidFill>
            <a:srgbClr val="DC2626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2247" y="2490945"/>
            <a:ext cx="132588" cy="132588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738336" y="2492127"/>
            <a:ext cx="3633892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AI agent orchestration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no inter-agent collaboration or Mediator Plugin</a:t>
            </a:r>
            <a:endParaRPr lang="en-US" sz="760" dirty="0"/>
          </a:p>
        </p:txBody>
      </p:sp>
      <p:sp>
        <p:nvSpPr>
          <p:cNvPr id="27" name="Text 22"/>
          <p:cNvSpPr/>
          <p:nvPr/>
        </p:nvSpPr>
        <p:spPr>
          <a:xfrm>
            <a:off x="400050" y="2759720"/>
            <a:ext cx="3760440" cy="409277"/>
          </a:xfrm>
          <a:prstGeom prst="roundRect">
            <a:avLst>
              <a:gd name="adj" fmla="val 13964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3"/>
          <p:cNvSpPr/>
          <p:nvPr/>
        </p:nvSpPr>
        <p:spPr>
          <a:xfrm>
            <a:off x="509885" y="2885629"/>
            <a:ext cx="157460" cy="157460"/>
          </a:xfrm>
          <a:prstGeom prst="ellipse">
            <a:avLst/>
          </a:prstGeom>
          <a:solidFill>
            <a:srgbClr val="DC2626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2247" y="2897990"/>
            <a:ext cx="132588" cy="132588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738336" y="2833985"/>
            <a:ext cx="3378565" cy="273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vertical-specific compliance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FAA, TJC, TEA, TxDOT require costly workarounds</a:t>
            </a:r>
            <a:endParaRPr lang="en-US" sz="760" dirty="0"/>
          </a:p>
        </p:txBody>
      </p:sp>
      <p:sp>
        <p:nvSpPr>
          <p:cNvPr id="31" name="Text 25"/>
          <p:cNvSpPr/>
          <p:nvPr/>
        </p:nvSpPr>
        <p:spPr>
          <a:xfrm>
            <a:off x="400050" y="3218408"/>
            <a:ext cx="3760440" cy="305991"/>
          </a:xfrm>
          <a:prstGeom prst="roundRect">
            <a:avLst>
              <a:gd name="adj" fmla="val 18677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6"/>
          <p:cNvSpPr/>
          <p:nvPr/>
        </p:nvSpPr>
        <p:spPr>
          <a:xfrm>
            <a:off x="509885" y="3292673"/>
            <a:ext cx="157460" cy="157460"/>
          </a:xfrm>
          <a:prstGeom prst="ellipse">
            <a:avLst/>
          </a:prstGeom>
          <a:solidFill>
            <a:srgbClr val="DC2626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3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2247" y="3305035"/>
            <a:ext cx="132588" cy="132588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38336" y="3306217"/>
            <a:ext cx="3502104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NOTAM management, ICRA tracking,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 bond transparency reporting</a:t>
            </a:r>
            <a:endParaRPr lang="en-US" sz="760" dirty="0"/>
          </a:p>
        </p:txBody>
      </p:sp>
      <p:sp>
        <p:nvSpPr>
          <p:cNvPr id="35" name="Text 28"/>
          <p:cNvSpPr/>
          <p:nvPr/>
        </p:nvSpPr>
        <p:spPr>
          <a:xfrm>
            <a:off x="400050" y="3573810"/>
            <a:ext cx="3760440" cy="409277"/>
          </a:xfrm>
          <a:prstGeom prst="roundRect">
            <a:avLst>
              <a:gd name="adj" fmla="val 13964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29"/>
          <p:cNvSpPr/>
          <p:nvPr/>
        </p:nvSpPr>
        <p:spPr>
          <a:xfrm>
            <a:off x="509885" y="3699718"/>
            <a:ext cx="157460" cy="157460"/>
          </a:xfrm>
          <a:prstGeom prst="ellipse">
            <a:avLst/>
          </a:prstGeom>
          <a:solidFill>
            <a:srgbClr val="DC2626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2247" y="3712080"/>
            <a:ext cx="132588" cy="132588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738336" y="3648075"/>
            <a:ext cx="3378565" cy="273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integrated regulatory intelligence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compliance is manual, reactive, and error-prone</a:t>
            </a:r>
            <a:endParaRPr lang="en-US" sz="760" dirty="0"/>
          </a:p>
        </p:txBody>
      </p:sp>
      <p:sp>
        <p:nvSpPr>
          <p:cNvPr id="39" name="Text 31"/>
          <p:cNvSpPr/>
          <p:nvPr/>
        </p:nvSpPr>
        <p:spPr>
          <a:xfrm>
            <a:off x="4389090" y="622846"/>
            <a:ext cx="4754761" cy="420320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2"/>
          <p:cNvSpPr/>
          <p:nvPr/>
        </p:nvSpPr>
        <p:spPr>
          <a:xfrm>
            <a:off x="4389090" y="622846"/>
            <a:ext cx="19050" cy="4203204"/>
          </a:xfrm>
          <a:prstGeom prst="rect">
            <a:avLst/>
          </a:pr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3"/>
          <p:cNvSpPr/>
          <p:nvPr/>
        </p:nvSpPr>
        <p:spPr>
          <a:xfrm>
            <a:off x="4894511" y="794296"/>
            <a:ext cx="168753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PLATFORM</a:t>
            </a:r>
            <a:endParaRPr lang="en-US" sz="620" dirty="0"/>
          </a:p>
        </p:txBody>
      </p:sp>
      <p:sp>
        <p:nvSpPr>
          <p:cNvPr id="42" name="Text 34"/>
          <p:cNvSpPr/>
          <p:nvPr/>
        </p:nvSpPr>
        <p:spPr>
          <a:xfrm>
            <a:off x="4665911" y="955477"/>
            <a:ext cx="4548545" cy="17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2"/>
              </a:lnSpc>
              <a:buNone/>
            </a:pPr>
            <a:r>
              <a:rPr lang="en-US" sz="1130" b="1" dirty="0">
                <a:solidFill>
                  <a:srgbClr val="0F172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Purpose-Built Capital Program AI</a:t>
            </a:r>
            <a:endParaRPr lang="en-US" sz="1130" dirty="0"/>
          </a:p>
        </p:txBody>
      </p:sp>
      <p:sp>
        <p:nvSpPr>
          <p:cNvPr id="43" name="Text 35"/>
          <p:cNvSpPr/>
          <p:nvPr/>
        </p:nvSpPr>
        <p:spPr>
          <a:xfrm>
            <a:off x="4665911" y="1163985"/>
            <a:ext cx="4548545" cy="120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2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multi-vertical AI platform engineered from the ground up for enterprise capital delivery</a:t>
            </a:r>
            <a:endParaRPr lang="en-US" sz="680" dirty="0"/>
          </a:p>
        </p:txBody>
      </p:sp>
      <p:sp>
        <p:nvSpPr>
          <p:cNvPr id="44" name="Text 36"/>
          <p:cNvSpPr/>
          <p:nvPr/>
        </p:nvSpPr>
        <p:spPr>
          <a:xfrm>
            <a:off x="4665911" y="1412974"/>
            <a:ext cx="614511" cy="198254"/>
          </a:xfrm>
          <a:prstGeom prst="roundRect">
            <a:avLst>
              <a:gd name="adj" fmla="val 14734"/>
            </a:avLst>
          </a:prstGeom>
          <a:gradFill rotWithShape="1">
            <a:gsLst>
              <a:gs pos="0">
                <a:srgbClr val="EFF6FF"/>
              </a:gs>
              <a:gs pos="100000">
                <a:srgbClr val="DBEAFE"/>
              </a:gs>
            </a:gsLst>
            <a:lin ang="2700000" scaled="1"/>
          </a:gradFill>
          <a:ln w="9525">
            <a:solidFill>
              <a:srgbClr val="93C5FD"/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Modules</a:t>
            </a:r>
            <a:endParaRPr lang="en-US" sz="620" dirty="0"/>
          </a:p>
        </p:txBody>
      </p:sp>
      <p:sp>
        <p:nvSpPr>
          <p:cNvPr id="45" name="Text 37"/>
          <p:cNvSpPr/>
          <p:nvPr/>
        </p:nvSpPr>
        <p:spPr>
          <a:xfrm>
            <a:off x="5323582" y="1412974"/>
            <a:ext cx="615553" cy="198254"/>
          </a:xfrm>
          <a:prstGeom prst="roundRect">
            <a:avLst>
              <a:gd name="adj" fmla="val 14734"/>
            </a:avLst>
          </a:prstGeom>
          <a:gradFill rotWithShape="1">
            <a:gsLst>
              <a:gs pos="0">
                <a:srgbClr val="EFF6FF"/>
              </a:gs>
              <a:gs pos="100000">
                <a:srgbClr val="DBEAFE"/>
              </a:gs>
            </a:gsLst>
            <a:lin ang="2700000" scaled="1"/>
          </a:gradFill>
          <a:ln w="9525">
            <a:solidFill>
              <a:srgbClr val="93C5FD"/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AI Agents</a:t>
            </a:r>
            <a:endParaRPr lang="en-US" sz="620" dirty="0"/>
          </a:p>
        </p:txBody>
      </p:sp>
      <p:sp>
        <p:nvSpPr>
          <p:cNvPr id="46" name="Text 38"/>
          <p:cNvSpPr/>
          <p:nvPr/>
        </p:nvSpPr>
        <p:spPr>
          <a:xfrm>
            <a:off x="5982295" y="1412974"/>
            <a:ext cx="788491" cy="198254"/>
          </a:xfrm>
          <a:prstGeom prst="roundRect">
            <a:avLst>
              <a:gd name="adj" fmla="val 14734"/>
            </a:avLst>
          </a:prstGeom>
          <a:gradFill rotWithShape="1">
            <a:gsLst>
              <a:gs pos="0">
                <a:srgbClr val="EFF6FF"/>
              </a:gs>
              <a:gs pos="100000">
                <a:srgbClr val="DBEAFE"/>
              </a:gs>
            </a:gsLst>
            <a:lin ang="2700000" scaled="1"/>
          </a:gradFill>
          <a:ln w="9525">
            <a:solidFill>
              <a:srgbClr val="93C5FD"/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Plugin</a:t>
            </a:r>
            <a:endParaRPr lang="en-US" sz="620" dirty="0"/>
          </a:p>
        </p:txBody>
      </p:sp>
      <p:sp>
        <p:nvSpPr>
          <p:cNvPr id="47" name="Text 39"/>
          <p:cNvSpPr/>
          <p:nvPr/>
        </p:nvSpPr>
        <p:spPr>
          <a:xfrm>
            <a:off x="6813947" y="1412974"/>
            <a:ext cx="577900" cy="198254"/>
          </a:xfrm>
          <a:prstGeom prst="roundRect">
            <a:avLst>
              <a:gd name="adj" fmla="val 14734"/>
            </a:avLst>
          </a:prstGeom>
          <a:gradFill rotWithShape="1">
            <a:gsLst>
              <a:gs pos="0">
                <a:srgbClr val="EFF6FF"/>
              </a:gs>
              <a:gs pos="100000">
                <a:srgbClr val="DBEAFE"/>
              </a:gs>
            </a:gsLst>
            <a:lin ang="2700000" scaled="1"/>
          </a:gradFill>
          <a:ln w="9525">
            <a:solidFill>
              <a:srgbClr val="93C5FD"/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Verticals</a:t>
            </a:r>
            <a:endParaRPr lang="en-US" sz="620" dirty="0"/>
          </a:p>
        </p:txBody>
      </p:sp>
      <p:sp>
        <p:nvSpPr>
          <p:cNvPr id="48" name="Text 40"/>
          <p:cNvSpPr/>
          <p:nvPr/>
        </p:nvSpPr>
        <p:spPr>
          <a:xfrm>
            <a:off x="7435007" y="1412974"/>
            <a:ext cx="799951" cy="198254"/>
          </a:xfrm>
          <a:prstGeom prst="roundRect">
            <a:avLst>
              <a:gd name="adj" fmla="val 14734"/>
            </a:avLst>
          </a:prstGeom>
          <a:gradFill rotWithShape="1">
            <a:gsLst>
              <a:gs pos="0">
                <a:srgbClr val="EFF6FF"/>
              </a:gs>
              <a:gs pos="100000">
                <a:srgbClr val="DBEAFE"/>
              </a:gs>
            </a:gsLst>
            <a:lin ang="2700000" scaled="1"/>
          </a:gradFill>
          <a:ln w="9525">
            <a:solidFill>
              <a:srgbClr val="93C5FD"/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$8.34B Portfolio</a:t>
            </a:r>
            <a:endParaRPr lang="en-US" sz="620" dirty="0"/>
          </a:p>
        </p:txBody>
      </p:sp>
      <p:sp>
        <p:nvSpPr>
          <p:cNvPr id="49" name="Text 41"/>
          <p:cNvSpPr/>
          <p:nvPr/>
        </p:nvSpPr>
        <p:spPr>
          <a:xfrm>
            <a:off x="4665911" y="1693515"/>
            <a:ext cx="4135041" cy="409277"/>
          </a:xfrm>
          <a:prstGeom prst="roundRect">
            <a:avLst>
              <a:gd name="adj" fmla="val 13964"/>
            </a:avLst>
          </a:prstGeom>
          <a:solidFill>
            <a:srgbClr val="F0F7FF"/>
          </a:solidFill>
          <a:ln w="9525">
            <a:solidFill>
              <a:srgbClr val="BFDBFE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2"/>
          <p:cNvSpPr/>
          <p:nvPr/>
        </p:nvSpPr>
        <p:spPr>
          <a:xfrm>
            <a:off x="4775746" y="1819424"/>
            <a:ext cx="157460" cy="157460"/>
          </a:xfrm>
          <a:prstGeom prst="ellipse">
            <a:avLst/>
          </a:prstGeom>
          <a:solidFill>
            <a:srgbClr val="2563EB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1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88107" y="1831785"/>
            <a:ext cx="132588" cy="132588"/>
          </a:xfrm>
          <a:prstGeom prst="rect">
            <a:avLst/>
          </a:prstGeom>
        </p:spPr>
      </p:pic>
      <p:sp>
        <p:nvSpPr>
          <p:cNvPr id="52" name="Text 43"/>
          <p:cNvSpPr/>
          <p:nvPr/>
        </p:nvSpPr>
        <p:spPr>
          <a:xfrm>
            <a:off x="5004197" y="1767780"/>
            <a:ext cx="3760658" cy="273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Purpose-built for capital program delivery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every module engineered for megaproject complexity</a:t>
            </a:r>
            <a:endParaRPr lang="en-US" sz="760" dirty="0"/>
          </a:p>
        </p:txBody>
      </p:sp>
      <p:sp>
        <p:nvSpPr>
          <p:cNvPr id="53" name="Text 44"/>
          <p:cNvSpPr/>
          <p:nvPr/>
        </p:nvSpPr>
        <p:spPr>
          <a:xfrm>
            <a:off x="4665911" y="2152204"/>
            <a:ext cx="4135041" cy="305991"/>
          </a:xfrm>
          <a:prstGeom prst="roundRect">
            <a:avLst>
              <a:gd name="adj" fmla="val 18677"/>
            </a:avLst>
          </a:prstGeom>
          <a:solidFill>
            <a:srgbClr val="F0F7FF"/>
          </a:solidFill>
          <a:ln w="9525">
            <a:solidFill>
              <a:srgbClr val="BFDBFE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45"/>
          <p:cNvSpPr/>
          <p:nvPr/>
        </p:nvSpPr>
        <p:spPr>
          <a:xfrm>
            <a:off x="4775746" y="2226469"/>
            <a:ext cx="157460" cy="157460"/>
          </a:xfrm>
          <a:prstGeom prst="ellipse">
            <a:avLst/>
          </a:prstGeom>
          <a:solidFill>
            <a:srgbClr val="2563EB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5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88107" y="2238830"/>
            <a:ext cx="132588" cy="132588"/>
          </a:xfrm>
          <a:prstGeom prst="rect">
            <a:avLst/>
          </a:prstGeom>
        </p:spPr>
      </p:pic>
      <p:sp>
        <p:nvSpPr>
          <p:cNvPr id="56" name="Text 46"/>
          <p:cNvSpPr/>
          <p:nvPr/>
        </p:nvSpPr>
        <p:spPr>
          <a:xfrm>
            <a:off x="5004197" y="2240012"/>
            <a:ext cx="3950181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All-in-one with vertical specialization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one platform, four industry-specific suites</a:t>
            </a:r>
            <a:endParaRPr lang="en-US" sz="760" dirty="0"/>
          </a:p>
        </p:txBody>
      </p:sp>
      <p:sp>
        <p:nvSpPr>
          <p:cNvPr id="57" name="Text 47"/>
          <p:cNvSpPr/>
          <p:nvPr/>
        </p:nvSpPr>
        <p:spPr>
          <a:xfrm>
            <a:off x="4665911" y="2507605"/>
            <a:ext cx="4135041" cy="409277"/>
          </a:xfrm>
          <a:prstGeom prst="roundRect">
            <a:avLst>
              <a:gd name="adj" fmla="val 13964"/>
            </a:avLst>
          </a:prstGeom>
          <a:solidFill>
            <a:srgbClr val="F0F7FF"/>
          </a:solidFill>
          <a:ln w="9525">
            <a:solidFill>
              <a:srgbClr val="BFDBFE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48"/>
          <p:cNvSpPr/>
          <p:nvPr/>
        </p:nvSpPr>
        <p:spPr>
          <a:xfrm>
            <a:off x="4775746" y="2633514"/>
            <a:ext cx="157460" cy="157460"/>
          </a:xfrm>
          <a:prstGeom prst="ellipse">
            <a:avLst/>
          </a:prstGeom>
          <a:solidFill>
            <a:srgbClr val="2563EB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9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88107" y="2645875"/>
            <a:ext cx="132588" cy="132588"/>
          </a:xfrm>
          <a:prstGeom prst="rect">
            <a:avLst/>
          </a:prstGeom>
        </p:spPr>
      </p:pic>
      <p:sp>
        <p:nvSpPr>
          <p:cNvPr id="60" name="Text 49"/>
          <p:cNvSpPr/>
          <p:nvPr/>
        </p:nvSpPr>
        <p:spPr>
          <a:xfrm>
            <a:off x="5004197" y="2581870"/>
            <a:ext cx="3760658" cy="273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AI Agents + Mediator Plugin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736 inter-agent messages/day, 99.97% uptime orchestration</a:t>
            </a:r>
            <a:endParaRPr lang="en-US" sz="760" dirty="0"/>
          </a:p>
        </p:txBody>
      </p:sp>
      <p:sp>
        <p:nvSpPr>
          <p:cNvPr id="61" name="Text 50"/>
          <p:cNvSpPr/>
          <p:nvPr/>
        </p:nvSpPr>
        <p:spPr>
          <a:xfrm>
            <a:off x="4665911" y="2966293"/>
            <a:ext cx="4135041" cy="409277"/>
          </a:xfrm>
          <a:prstGeom prst="roundRect">
            <a:avLst>
              <a:gd name="adj" fmla="val 13964"/>
            </a:avLst>
          </a:prstGeom>
          <a:solidFill>
            <a:srgbClr val="F0F7FF"/>
          </a:solidFill>
          <a:ln w="9525">
            <a:solidFill>
              <a:srgbClr val="BFDBFE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51"/>
          <p:cNvSpPr/>
          <p:nvPr/>
        </p:nvSpPr>
        <p:spPr>
          <a:xfrm>
            <a:off x="4775746" y="3092202"/>
            <a:ext cx="157460" cy="157460"/>
          </a:xfrm>
          <a:prstGeom prst="ellipse">
            <a:avLst/>
          </a:prstGeom>
          <a:solidFill>
            <a:srgbClr val="2563EB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3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88107" y="3104564"/>
            <a:ext cx="132588" cy="132588"/>
          </a:xfrm>
          <a:prstGeom prst="rect">
            <a:avLst/>
          </a:prstGeom>
        </p:spPr>
      </p:pic>
      <p:sp>
        <p:nvSpPr>
          <p:cNvPr id="64" name="Text 52"/>
          <p:cNvSpPr/>
          <p:nvPr/>
        </p:nvSpPr>
        <p:spPr>
          <a:xfrm>
            <a:off x="5004197" y="3040559"/>
            <a:ext cx="3760658" cy="273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FAA, TJC, TEA, TxDOT compliance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regulatory intelligence embedded, not bolted on</a:t>
            </a:r>
            <a:endParaRPr lang="en-US" sz="760" dirty="0"/>
          </a:p>
        </p:txBody>
      </p:sp>
      <p:sp>
        <p:nvSpPr>
          <p:cNvPr id="65" name="Text 53"/>
          <p:cNvSpPr/>
          <p:nvPr/>
        </p:nvSpPr>
        <p:spPr>
          <a:xfrm>
            <a:off x="4665911" y="3424982"/>
            <a:ext cx="4135041" cy="409277"/>
          </a:xfrm>
          <a:prstGeom prst="roundRect">
            <a:avLst>
              <a:gd name="adj" fmla="val 13964"/>
            </a:avLst>
          </a:prstGeom>
          <a:solidFill>
            <a:srgbClr val="F0F7FF"/>
          </a:solidFill>
          <a:ln w="9525">
            <a:solidFill>
              <a:srgbClr val="BFDBFE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6" name="Text 54"/>
          <p:cNvSpPr/>
          <p:nvPr/>
        </p:nvSpPr>
        <p:spPr>
          <a:xfrm>
            <a:off x="4775746" y="3550890"/>
            <a:ext cx="157460" cy="157460"/>
          </a:xfrm>
          <a:prstGeom prst="ellipse">
            <a:avLst/>
          </a:prstGeom>
          <a:solidFill>
            <a:srgbClr val="2563EB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7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788107" y="3563252"/>
            <a:ext cx="132588" cy="132588"/>
          </a:xfrm>
          <a:prstGeom prst="rect">
            <a:avLst/>
          </a:prstGeom>
        </p:spPr>
      </p:pic>
      <p:sp>
        <p:nvSpPr>
          <p:cNvPr id="68" name="Text 55"/>
          <p:cNvSpPr/>
          <p:nvPr/>
        </p:nvSpPr>
        <p:spPr>
          <a:xfrm>
            <a:off x="5004197" y="3499247"/>
            <a:ext cx="3760658" cy="273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NOTAM · ICRA · Bond Reporting · CSPP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industry-specific modules no competitor offers</a:t>
            </a:r>
            <a:endParaRPr lang="en-US" sz="760" dirty="0"/>
          </a:p>
        </p:txBody>
      </p:sp>
      <p:sp>
        <p:nvSpPr>
          <p:cNvPr id="69" name="Text 56"/>
          <p:cNvSpPr/>
          <p:nvPr/>
        </p:nvSpPr>
        <p:spPr>
          <a:xfrm>
            <a:off x="4665911" y="3883670"/>
            <a:ext cx="4135041" cy="409277"/>
          </a:xfrm>
          <a:prstGeom prst="roundRect">
            <a:avLst>
              <a:gd name="adj" fmla="val 13964"/>
            </a:avLst>
          </a:prstGeom>
          <a:solidFill>
            <a:srgbClr val="F0F7FF"/>
          </a:solidFill>
          <a:ln w="9525">
            <a:solidFill>
              <a:srgbClr val="BFDBFE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0" name="Text 57"/>
          <p:cNvSpPr/>
          <p:nvPr/>
        </p:nvSpPr>
        <p:spPr>
          <a:xfrm>
            <a:off x="4775746" y="4009579"/>
            <a:ext cx="157460" cy="157460"/>
          </a:xfrm>
          <a:prstGeom prst="ellipse">
            <a:avLst/>
          </a:prstGeom>
          <a:solidFill>
            <a:srgbClr val="2563EB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1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788107" y="4021940"/>
            <a:ext cx="132588" cy="132588"/>
          </a:xfrm>
          <a:prstGeom prst="rect">
            <a:avLst/>
          </a:prstGeom>
        </p:spPr>
      </p:pic>
      <p:sp>
        <p:nvSpPr>
          <p:cNvPr id="72" name="Text 58"/>
          <p:cNvSpPr/>
          <p:nvPr/>
        </p:nvSpPr>
        <p:spPr>
          <a:xfrm>
            <a:off x="5004197" y="3957935"/>
            <a:ext cx="3760658" cy="273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enterprise EVM with real-time forecasting</a:t>
            </a:r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validated across $8.34B in active demo programs</a:t>
            </a:r>
            <a:endParaRPr lang="en-US" sz="760" dirty="0"/>
          </a:p>
        </p:txBody>
      </p:sp>
      <p:sp>
        <p:nvSpPr>
          <p:cNvPr id="73" name="Text 59"/>
          <p:cNvSpPr/>
          <p:nvPr/>
        </p:nvSpPr>
        <p:spPr>
          <a:xfrm>
            <a:off x="0" y="4826050"/>
            <a:ext cx="9144000" cy="317450"/>
          </a:xfrm>
          <a:prstGeom prst="rect">
            <a:avLst/>
          </a:prstGeom>
          <a:gradFill rotWithShape="1">
            <a:gsLst>
              <a:gs pos="0">
                <a:srgbClr val="1D4ED8"/>
              </a:gs>
              <a:gs pos="40000">
                <a:srgbClr val="2563EB"/>
              </a:gs>
              <a:gs pos="100000">
                <a:srgbClr val="1D4ED8"/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4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259443" y="4918406"/>
            <a:ext cx="132588" cy="132588"/>
          </a:xfrm>
          <a:prstGeom prst="rect">
            <a:avLst/>
          </a:prstGeom>
        </p:spPr>
      </p:pic>
      <p:sp>
        <p:nvSpPr>
          <p:cNvPr id="75" name="Text 60"/>
          <p:cNvSpPr/>
          <p:nvPr/>
        </p:nvSpPr>
        <p:spPr>
          <a:xfrm>
            <a:off x="2248942" y="4912370"/>
            <a:ext cx="4646116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40"/>
              </a:lnSpc>
              <a:buNone/>
            </a:pPr>
            <a:r>
              <a:rPr lang="en-US" sz="760" b="1" spc="1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competitor combines multi-vertical AI orchestration with regulatory compliance depth.</a:t>
            </a:r>
            <a:endParaRPr lang="en-US" sz="760" dirty="0"/>
          </a:p>
        </p:txBody>
      </p:sp>
      <p:pic>
        <p:nvPicPr>
          <p:cNvPr id="76" name="Image 13" descr="preencoded.png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751969" y="4918406"/>
            <a:ext cx="132588" cy="132588"/>
          </a:xfrm>
          <a:prstGeom prst="rect">
            <a:avLst/>
          </a:prstGeom>
        </p:spPr>
      </p:pic>
      <p:sp>
        <p:nvSpPr>
          <p:cNvPr id="77" name="Text 61"/>
          <p:cNvSpPr/>
          <p:nvPr/>
        </p:nvSpPr>
        <p:spPr>
          <a:xfrm>
            <a:off x="0" y="601266"/>
            <a:ext cx="9144000" cy="21580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50000">
                <a:srgbClr val="60A5FA"/>
              </a:gs>
              <a:gs pos="100000">
                <a:srgbClr val="2563EB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8" name="Text 62"/>
          <p:cNvSpPr/>
          <p:nvPr/>
        </p:nvSpPr>
        <p:spPr>
          <a:xfrm>
            <a:off x="3531841" y="193585"/>
            <a:ext cx="1286466" cy="1286466"/>
          </a:xfrm>
          <a:prstGeom prst="ellipse">
            <a:avLst/>
          </a:prstGeom>
          <a:gradFill rotWithShape="1">
            <a:gsLst>
              <a:gs pos="0">
                <a:srgbClr val="DC2626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9" name="Text 63"/>
          <p:cNvSpPr/>
          <p:nvPr/>
        </p:nvSpPr>
        <p:spPr>
          <a:xfrm>
            <a:off x="3978880" y="193585"/>
            <a:ext cx="1428750" cy="1428750"/>
          </a:xfrm>
          <a:prstGeom prst="ellipse">
            <a:avLst/>
          </a:prstGeom>
          <a:gradFill rotWithShape="1">
            <a:gsLst>
              <a:gs pos="0">
                <a:srgbClr val="2563EB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0" name="Text 64"/>
          <p:cNvSpPr/>
          <p:nvPr/>
        </p:nvSpPr>
        <p:spPr>
          <a:xfrm>
            <a:off x="400050" y="846386"/>
            <a:ext cx="171450" cy="13841"/>
          </a:xfrm>
          <a:prstGeom prst="rect">
            <a:avLst/>
          </a:prstGeom>
          <a:solidFill>
            <a:srgbClr val="F87171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1" name="Text 65"/>
          <p:cNvSpPr/>
          <p:nvPr/>
        </p:nvSpPr>
        <p:spPr>
          <a:xfrm>
            <a:off x="4665911" y="846386"/>
            <a:ext cx="171450" cy="13841"/>
          </a:xfrm>
          <a:prstGeom prst="rect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2" name="Text 66"/>
          <p:cNvSpPr/>
          <p:nvPr/>
        </p:nvSpPr>
        <p:spPr>
          <a:xfrm>
            <a:off x="4231630" y="2414290"/>
            <a:ext cx="314920" cy="346412"/>
          </a:xfrm>
          <a:prstGeom prst="ellipse">
            <a:avLst/>
          </a:prstGeom>
          <a:gradFill rotWithShape="1">
            <a:gsLst>
              <a:gs pos="0">
                <a:srgbClr val="1E40AF"/>
              </a:gs>
              <a:gs pos="100000">
                <a:srgbClr val="2563EB"/>
              </a:gs>
            </a:gsLst>
            <a:lin ang="2700000" scaled="1"/>
          </a:gradFill>
          <a:ln w="19050">
            <a:solidFill>
              <a:srgbClr val="FFFFFF"/>
            </a:solidFill>
          </a:ln>
          <a:effectLst>
            <a:outerShdw sx="100000" sy="100000" kx="0" ky="0" algn="bl" rotWithShape="0" blurRad="114300" dist="29210" dir="5400000">
              <a:srgbClr val="2563eb">
                <a:alpha val="45000"/>
              </a:srgbClr>
            </a:outerShdw>
          </a:effectLst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90" b="1" spc="3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79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2857500" cy="1857970"/>
          </a:xfrm>
          <a:prstGeom prst="rect">
            <a:avLst/>
          </a:prstGeom>
          <a:gradFill rotWithShape="1">
            <a:gsLst>
              <a:gs pos="0">
                <a:srgbClr val="2563EB">
                  <a:alpha val="13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715720" y="3572470"/>
            <a:ext cx="2428280" cy="1571030"/>
          </a:xfrm>
          <a:prstGeom prst="rect">
            <a:avLst/>
          </a:prstGeom>
          <a:gradFill rotWithShape="1">
            <a:gsLst>
              <a:gs pos="0">
                <a:srgbClr val="8B5CF6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38745" y="1075432"/>
            <a:ext cx="1977028" cy="21580"/>
          </a:xfrm>
          <a:custGeom>
            <a:avLst/>
            <a:gdLst/>
            <a:ahLst/>
            <a:cxnLst/>
            <a:rect l="l" t="t" r="r" b="b"/>
            <a:pathLst>
              <a:path w="1977028" h="21580">
                <a:moveTo>
                  <a:pt x="100330" y="0"/>
                </a:moveTo>
                <a:lnTo>
                  <a:pt x="1876698" y="0"/>
                </a:lnTo>
                <a:lnTo>
                  <a:pt x="1899807" y="2698"/>
                </a:lnTo>
                <a:lnTo>
                  <a:pt x="1909155" y="5395"/>
                </a:lnTo>
                <a:lnTo>
                  <a:pt x="1916174" y="8093"/>
                </a:lnTo>
                <a:lnTo>
                  <a:pt x="1921961" y="10790"/>
                </a:lnTo>
                <a:lnTo>
                  <a:pt x="1926943" y="13488"/>
                </a:lnTo>
                <a:lnTo>
                  <a:pt x="1931340" y="16185"/>
                </a:lnTo>
                <a:lnTo>
                  <a:pt x="1935285" y="18883"/>
                </a:lnTo>
                <a:lnTo>
                  <a:pt x="1938864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3B82F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2535138" y="1075432"/>
            <a:ext cx="1977180" cy="21580"/>
          </a:xfrm>
          <a:custGeom>
            <a:avLst/>
            <a:gdLst/>
            <a:ahLst/>
            <a:cxnLst/>
            <a:rect l="l" t="t" r="r" b="b"/>
            <a:pathLst>
              <a:path w="1977180" h="21580">
                <a:moveTo>
                  <a:pt x="100330" y="0"/>
                </a:moveTo>
                <a:lnTo>
                  <a:pt x="1876851" y="0"/>
                </a:lnTo>
                <a:lnTo>
                  <a:pt x="1899959" y="2698"/>
                </a:lnTo>
                <a:lnTo>
                  <a:pt x="1909308" y="5395"/>
                </a:lnTo>
                <a:lnTo>
                  <a:pt x="1916327" y="8093"/>
                </a:lnTo>
                <a:lnTo>
                  <a:pt x="1922113" y="10790"/>
                </a:lnTo>
                <a:lnTo>
                  <a:pt x="1927095" y="13488"/>
                </a:lnTo>
                <a:lnTo>
                  <a:pt x="1931493" y="16185"/>
                </a:lnTo>
                <a:lnTo>
                  <a:pt x="1935438" y="18883"/>
                </a:lnTo>
                <a:lnTo>
                  <a:pt x="1939016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059669"/>
              </a:gs>
              <a:gs pos="100000">
                <a:srgbClr val="10B981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631680" y="1075432"/>
            <a:ext cx="1977028" cy="21580"/>
          </a:xfrm>
          <a:custGeom>
            <a:avLst/>
            <a:gdLst/>
            <a:ahLst/>
            <a:cxnLst/>
            <a:rect l="l" t="t" r="r" b="b"/>
            <a:pathLst>
              <a:path w="1977028" h="21580">
                <a:moveTo>
                  <a:pt x="100330" y="0"/>
                </a:moveTo>
                <a:lnTo>
                  <a:pt x="1876698" y="0"/>
                </a:lnTo>
                <a:lnTo>
                  <a:pt x="1899807" y="2698"/>
                </a:lnTo>
                <a:lnTo>
                  <a:pt x="1909155" y="5395"/>
                </a:lnTo>
                <a:lnTo>
                  <a:pt x="1916174" y="8093"/>
                </a:lnTo>
                <a:lnTo>
                  <a:pt x="1921961" y="10790"/>
                </a:lnTo>
                <a:lnTo>
                  <a:pt x="1926943" y="13488"/>
                </a:lnTo>
                <a:lnTo>
                  <a:pt x="1931340" y="16185"/>
                </a:lnTo>
                <a:lnTo>
                  <a:pt x="1935285" y="18883"/>
                </a:lnTo>
                <a:lnTo>
                  <a:pt x="1938864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D97706"/>
              </a:gs>
              <a:gs pos="100000">
                <a:srgbClr val="F59E0B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728073" y="1075432"/>
            <a:ext cx="1977180" cy="21580"/>
          </a:xfrm>
          <a:custGeom>
            <a:avLst/>
            <a:gdLst/>
            <a:ahLst/>
            <a:cxnLst/>
            <a:rect l="l" t="t" r="r" b="b"/>
            <a:pathLst>
              <a:path w="1977180" h="21580">
                <a:moveTo>
                  <a:pt x="100330" y="0"/>
                </a:moveTo>
                <a:lnTo>
                  <a:pt x="1876851" y="0"/>
                </a:lnTo>
                <a:lnTo>
                  <a:pt x="1899959" y="2698"/>
                </a:lnTo>
                <a:lnTo>
                  <a:pt x="1909308" y="5395"/>
                </a:lnTo>
                <a:lnTo>
                  <a:pt x="1916327" y="8093"/>
                </a:lnTo>
                <a:lnTo>
                  <a:pt x="1922113" y="10790"/>
                </a:lnTo>
                <a:lnTo>
                  <a:pt x="1927095" y="13488"/>
                </a:lnTo>
                <a:lnTo>
                  <a:pt x="1931493" y="16185"/>
                </a:lnTo>
                <a:lnTo>
                  <a:pt x="1935438" y="18883"/>
                </a:lnTo>
                <a:lnTo>
                  <a:pt x="1939016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7C3AED"/>
              </a:gs>
              <a:gs pos="100000">
                <a:srgbClr val="8B5CF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29220" y="309860"/>
            <a:ext cx="200620" cy="13841"/>
          </a:xfrm>
          <a:prstGeom prst="roundRect">
            <a:avLst>
              <a:gd name="adj" fmla="val 100932"/>
            </a:avLst>
          </a:prstGeom>
          <a:solidFill>
            <a:srgbClr val="3B82F6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86991" y="257770"/>
            <a:ext cx="1044967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136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620" dirty="0"/>
          </a:p>
        </p:txBody>
      </p:sp>
      <p:sp>
        <p:nvSpPr>
          <p:cNvPr id="12" name="Text 10"/>
          <p:cNvSpPr/>
          <p:nvPr/>
        </p:nvSpPr>
        <p:spPr>
          <a:xfrm>
            <a:off x="429220" y="418951"/>
            <a:ext cx="3767126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75"/>
              </a:lnSpc>
              <a:spcAft>
                <a:spcPts val="230"/>
              </a:spcAft>
              <a:buNone/>
            </a:pPr>
            <a:r>
              <a:rPr lang="en-US" sz="2250" spc="-22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Revenue </a:t>
            </a:r>
            <a:pPr algn="l" indent="0" marL="0">
              <a:lnSpc>
                <a:spcPts val="2475"/>
              </a:lnSpc>
              <a:spcAft>
                <a:spcPts val="230"/>
              </a:spcAft>
              <a:buNone/>
            </a:pPr>
            <a:r>
              <a:rPr lang="en-US" sz="2250" b="1" spc="-22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Model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429220" y="762446"/>
            <a:ext cx="3872746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spc="8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Scalable SaaS with implementation services — multiple revenue streams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6228308" y="713036"/>
            <a:ext cx="420142" cy="198254"/>
          </a:xfrm>
          <a:prstGeom prst="roundRect">
            <a:avLst>
              <a:gd name="adj" fmla="val 72387"/>
            </a:avLst>
          </a:prstGeom>
          <a:solidFill>
            <a:srgbClr val="2563EB">
              <a:alpha val="15000"/>
            </a:srgbClr>
          </a:solidFill>
          <a:ln w="9525">
            <a:solidFill>
              <a:srgbClr val="2563EB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</a:t>
            </a:r>
            <a:endParaRPr lang="en-US" sz="620" dirty="0"/>
          </a:p>
        </p:txBody>
      </p:sp>
      <p:sp>
        <p:nvSpPr>
          <p:cNvPr id="15" name="Text 13"/>
          <p:cNvSpPr/>
          <p:nvPr/>
        </p:nvSpPr>
        <p:spPr>
          <a:xfrm>
            <a:off x="6705600" y="713036"/>
            <a:ext cx="622995" cy="198254"/>
          </a:xfrm>
          <a:prstGeom prst="roundRect">
            <a:avLst>
              <a:gd name="adj" fmla="val 72387"/>
            </a:avLst>
          </a:prstGeom>
          <a:solidFill>
            <a:srgbClr val="10B981">
              <a:alpha val="15000"/>
            </a:srgbClr>
          </a:solidFill>
          <a:ln w="9525">
            <a:solidFill>
              <a:srgbClr val="10B981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</a:t>
            </a:r>
            <a:endParaRPr lang="en-US" sz="620" dirty="0"/>
          </a:p>
        </p:txBody>
      </p:sp>
      <p:sp>
        <p:nvSpPr>
          <p:cNvPr id="16" name="Text 14"/>
          <p:cNvSpPr/>
          <p:nvPr/>
        </p:nvSpPr>
        <p:spPr>
          <a:xfrm>
            <a:off x="7385745" y="713036"/>
            <a:ext cx="613618" cy="198254"/>
          </a:xfrm>
          <a:prstGeom prst="roundRect">
            <a:avLst>
              <a:gd name="adj" fmla="val 72387"/>
            </a:avLst>
          </a:prstGeom>
          <a:solidFill>
            <a:srgbClr val="F59E0B">
              <a:alpha val="15000"/>
            </a:srgbClr>
          </a:solidFill>
          <a:ln w="9525">
            <a:solidFill>
              <a:srgbClr val="F59E0B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620" dirty="0"/>
          </a:p>
        </p:txBody>
      </p:sp>
      <p:sp>
        <p:nvSpPr>
          <p:cNvPr id="17" name="Text 15"/>
          <p:cNvSpPr/>
          <p:nvPr/>
        </p:nvSpPr>
        <p:spPr>
          <a:xfrm>
            <a:off x="8056513" y="713036"/>
            <a:ext cx="658267" cy="198254"/>
          </a:xfrm>
          <a:prstGeom prst="roundRect">
            <a:avLst>
              <a:gd name="adj" fmla="val 72387"/>
            </a:avLst>
          </a:prstGeom>
          <a:solidFill>
            <a:srgbClr val="8B5CF6">
              <a:alpha val="15000"/>
            </a:srgbClr>
          </a:solidFill>
          <a:ln w="9525">
            <a:solidFill>
              <a:srgbClr val="8B5CF6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AGENTS</a:t>
            </a:r>
            <a:endParaRPr lang="en-US" sz="620" dirty="0"/>
          </a:p>
        </p:txBody>
      </p:sp>
      <p:sp>
        <p:nvSpPr>
          <p:cNvPr id="18" name="Text 16"/>
          <p:cNvSpPr/>
          <p:nvPr/>
        </p:nvSpPr>
        <p:spPr>
          <a:xfrm>
            <a:off x="429220" y="1065907"/>
            <a:ext cx="1996083" cy="1850975"/>
          </a:xfrm>
          <a:prstGeom prst="roundRect">
            <a:avLst>
              <a:gd name="adj" fmla="val 5420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38745" y="1075432"/>
            <a:ext cx="1977033" cy="1831925"/>
          </a:xfrm>
          <a:prstGeom prst="roundRect">
            <a:avLst>
              <a:gd name="adj" fmla="val 5477"/>
            </a:avLst>
          </a:prstGeom>
          <a:gradFill rotWithShape="1">
            <a:gsLst>
              <a:gs pos="0">
                <a:srgbClr val="2563EB">
                  <a:alpha val="10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0" t="100000" r="0" b="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82216" y="1218902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2563EB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722" y="1295409"/>
            <a:ext cx="132588" cy="13258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82216" y="1590973"/>
            <a:ext cx="185910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87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 01</a:t>
            </a:r>
            <a:endParaRPr lang="en-US" sz="620" dirty="0"/>
          </a:p>
        </p:txBody>
      </p:sp>
      <p:sp>
        <p:nvSpPr>
          <p:cNvPr id="23" name="Text 20"/>
          <p:cNvSpPr/>
          <p:nvPr/>
        </p:nvSpPr>
        <p:spPr>
          <a:xfrm>
            <a:off x="582216" y="1744414"/>
            <a:ext cx="1859101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12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Platform Licensing (SaaS)</a:t>
            </a:r>
            <a:endParaRPr lang="en-US" sz="1010" dirty="0"/>
          </a:p>
        </p:txBody>
      </p:sp>
      <p:sp>
        <p:nvSpPr>
          <p:cNvPr id="24" name="Text 21"/>
          <p:cNvSpPr/>
          <p:nvPr/>
        </p:nvSpPr>
        <p:spPr>
          <a:xfrm>
            <a:off x="582216" y="1969294"/>
            <a:ext cx="1690092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582216" y="2057400"/>
            <a:ext cx="58477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Platform</a:t>
            </a:r>
            <a:endParaRPr lang="en-US" sz="680" dirty="0"/>
          </a:p>
        </p:txBody>
      </p:sp>
      <p:sp>
        <p:nvSpPr>
          <p:cNvPr id="26" name="Text 23"/>
          <p:cNvSpPr/>
          <p:nvPr/>
        </p:nvSpPr>
        <p:spPr>
          <a:xfrm>
            <a:off x="1574899" y="2047875"/>
            <a:ext cx="767149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$120K–$480K/yr</a:t>
            </a:r>
            <a:endParaRPr lang="en-US" sz="730" dirty="0"/>
          </a:p>
        </p:txBody>
      </p:sp>
      <p:sp>
        <p:nvSpPr>
          <p:cNvPr id="27" name="Text 24"/>
          <p:cNvSpPr/>
          <p:nvPr/>
        </p:nvSpPr>
        <p:spPr>
          <a:xfrm>
            <a:off x="582216" y="2231827"/>
            <a:ext cx="690369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Suites</a:t>
            </a:r>
            <a:endParaRPr lang="en-US" sz="680" dirty="0"/>
          </a:p>
        </p:txBody>
      </p:sp>
      <p:sp>
        <p:nvSpPr>
          <p:cNvPr id="28" name="Text 25"/>
          <p:cNvSpPr/>
          <p:nvPr/>
        </p:nvSpPr>
        <p:spPr>
          <a:xfrm>
            <a:off x="1625501" y="2222302"/>
            <a:ext cx="71148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$60K–$240K/yr</a:t>
            </a:r>
            <a:endParaRPr lang="en-US" sz="730" dirty="0"/>
          </a:p>
        </p:txBody>
      </p:sp>
      <p:sp>
        <p:nvSpPr>
          <p:cNvPr id="29" name="Text 26"/>
          <p:cNvSpPr/>
          <p:nvPr/>
        </p:nvSpPr>
        <p:spPr>
          <a:xfrm>
            <a:off x="582216" y="2547938"/>
            <a:ext cx="1723894" cy="242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10"/>
              </a:lnSpc>
              <a:buNone/>
            </a:pPr>
            <a:r>
              <a:rPr lang="en-US" sz="65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subscription per suite — all 5 vertical suites available individually or bundled.</a:t>
            </a:r>
            <a:endParaRPr lang="en-US" sz="650" dirty="0"/>
          </a:p>
        </p:txBody>
      </p:sp>
      <p:sp>
        <p:nvSpPr>
          <p:cNvPr id="30" name="Text 27"/>
          <p:cNvSpPr/>
          <p:nvPr/>
        </p:nvSpPr>
        <p:spPr>
          <a:xfrm>
            <a:off x="2525613" y="1065907"/>
            <a:ext cx="1996232" cy="1850975"/>
          </a:xfrm>
          <a:prstGeom prst="roundRect">
            <a:avLst>
              <a:gd name="adj" fmla="val 5420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8"/>
          <p:cNvSpPr/>
          <p:nvPr/>
        </p:nvSpPr>
        <p:spPr>
          <a:xfrm>
            <a:off x="2535138" y="1075432"/>
            <a:ext cx="1977182" cy="1831925"/>
          </a:xfrm>
          <a:prstGeom prst="roundRect">
            <a:avLst>
              <a:gd name="adj" fmla="val 5477"/>
            </a:avLst>
          </a:prstGeom>
          <a:gradFill rotWithShape="1">
            <a:gsLst>
              <a:gs pos="0">
                <a:srgbClr val="10B981">
                  <a:alpha val="10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0" t="100000" r="0" b="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9"/>
          <p:cNvSpPr/>
          <p:nvPr/>
        </p:nvSpPr>
        <p:spPr>
          <a:xfrm>
            <a:off x="2678609" y="1218902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10B981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55115" y="1295409"/>
            <a:ext cx="132588" cy="132588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2678609" y="1590973"/>
            <a:ext cx="185926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87" kern="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 02</a:t>
            </a:r>
            <a:endParaRPr lang="en-US" sz="620" dirty="0"/>
          </a:p>
        </p:txBody>
      </p:sp>
      <p:sp>
        <p:nvSpPr>
          <p:cNvPr id="35" name="Text 31"/>
          <p:cNvSpPr/>
          <p:nvPr/>
        </p:nvSpPr>
        <p:spPr>
          <a:xfrm>
            <a:off x="2678609" y="1744414"/>
            <a:ext cx="1859265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12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Implementation Services</a:t>
            </a:r>
            <a:endParaRPr lang="en-US" sz="1010" dirty="0"/>
          </a:p>
        </p:txBody>
      </p:sp>
      <p:sp>
        <p:nvSpPr>
          <p:cNvPr id="36" name="Text 32"/>
          <p:cNvSpPr/>
          <p:nvPr/>
        </p:nvSpPr>
        <p:spPr>
          <a:xfrm>
            <a:off x="2678609" y="1969294"/>
            <a:ext cx="1690241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3"/>
          <p:cNvSpPr/>
          <p:nvPr/>
        </p:nvSpPr>
        <p:spPr>
          <a:xfrm>
            <a:off x="2678609" y="2057400"/>
            <a:ext cx="60753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Fee</a:t>
            </a:r>
            <a:endParaRPr lang="en-US" sz="680" dirty="0"/>
          </a:p>
        </p:txBody>
      </p:sp>
      <p:sp>
        <p:nvSpPr>
          <p:cNvPr id="38" name="Text 34"/>
          <p:cNvSpPr/>
          <p:nvPr/>
        </p:nvSpPr>
        <p:spPr>
          <a:xfrm>
            <a:off x="3781871" y="2047875"/>
            <a:ext cx="645676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$150K–$750K</a:t>
            </a:r>
            <a:endParaRPr lang="en-US" sz="730" dirty="0"/>
          </a:p>
        </p:txBody>
      </p:sp>
      <p:sp>
        <p:nvSpPr>
          <p:cNvPr id="39" name="Text 35"/>
          <p:cNvSpPr/>
          <p:nvPr/>
        </p:nvSpPr>
        <p:spPr>
          <a:xfrm>
            <a:off x="2678609" y="2231827"/>
            <a:ext cx="94854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client engagement</a:t>
            </a:r>
            <a:endParaRPr lang="en-US" sz="680" dirty="0"/>
          </a:p>
        </p:txBody>
      </p:sp>
      <p:sp>
        <p:nvSpPr>
          <p:cNvPr id="40" name="Text 36"/>
          <p:cNvSpPr/>
          <p:nvPr/>
        </p:nvSpPr>
        <p:spPr>
          <a:xfrm>
            <a:off x="3833812" y="2222302"/>
            <a:ext cx="588541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High-margin</a:t>
            </a:r>
            <a:endParaRPr lang="en-US" sz="730" dirty="0"/>
          </a:p>
        </p:txBody>
      </p:sp>
      <p:sp>
        <p:nvSpPr>
          <p:cNvPr id="41" name="Text 37"/>
          <p:cNvSpPr/>
          <p:nvPr/>
        </p:nvSpPr>
        <p:spPr>
          <a:xfrm>
            <a:off x="2678609" y="2432298"/>
            <a:ext cx="1724046" cy="364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10"/>
              </a:lnSpc>
              <a:buNone/>
            </a:pPr>
            <a:r>
              <a:rPr lang="en-US" sz="65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years of domain expertise embedded in every deployment — unmatched onboarding depth.</a:t>
            </a:r>
            <a:endParaRPr lang="en-US" sz="650" dirty="0"/>
          </a:p>
        </p:txBody>
      </p:sp>
      <p:sp>
        <p:nvSpPr>
          <p:cNvPr id="42" name="Text 38"/>
          <p:cNvSpPr/>
          <p:nvPr/>
        </p:nvSpPr>
        <p:spPr>
          <a:xfrm>
            <a:off x="4622155" y="1065907"/>
            <a:ext cx="1996083" cy="1850975"/>
          </a:xfrm>
          <a:prstGeom prst="roundRect">
            <a:avLst>
              <a:gd name="adj" fmla="val 5420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9"/>
          <p:cNvSpPr/>
          <p:nvPr/>
        </p:nvSpPr>
        <p:spPr>
          <a:xfrm>
            <a:off x="4631680" y="1075432"/>
            <a:ext cx="1977033" cy="1831925"/>
          </a:xfrm>
          <a:prstGeom prst="roundRect">
            <a:avLst>
              <a:gd name="adj" fmla="val 5477"/>
            </a:avLst>
          </a:prstGeom>
          <a:gradFill rotWithShape="1">
            <a:gsLst>
              <a:gs pos="0">
                <a:srgbClr val="F59E0B">
                  <a:alpha val="10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0" t="100000" r="0" b="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0"/>
          <p:cNvSpPr/>
          <p:nvPr/>
        </p:nvSpPr>
        <p:spPr>
          <a:xfrm>
            <a:off x="4775150" y="1218902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F59E0B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51657" y="1295409"/>
            <a:ext cx="132588" cy="132588"/>
          </a:xfrm>
          <a:prstGeom prst="rect">
            <a:avLst/>
          </a:prstGeom>
        </p:spPr>
      </p:pic>
      <p:sp>
        <p:nvSpPr>
          <p:cNvPr id="46" name="Text 41"/>
          <p:cNvSpPr/>
          <p:nvPr/>
        </p:nvSpPr>
        <p:spPr>
          <a:xfrm>
            <a:off x="4775150" y="1590973"/>
            <a:ext cx="185910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87" kern="0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 03</a:t>
            </a:r>
            <a:endParaRPr lang="en-US" sz="620" dirty="0"/>
          </a:p>
        </p:txBody>
      </p:sp>
      <p:sp>
        <p:nvSpPr>
          <p:cNvPr id="47" name="Text 42"/>
          <p:cNvSpPr/>
          <p:nvPr/>
        </p:nvSpPr>
        <p:spPr>
          <a:xfrm>
            <a:off x="4775150" y="1744414"/>
            <a:ext cx="1859101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12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Module Add-Ons</a:t>
            </a:r>
            <a:endParaRPr lang="en-US" sz="1010" dirty="0"/>
          </a:p>
        </p:txBody>
      </p:sp>
      <p:sp>
        <p:nvSpPr>
          <p:cNvPr id="48" name="Text 43"/>
          <p:cNvSpPr/>
          <p:nvPr/>
        </p:nvSpPr>
        <p:spPr>
          <a:xfrm>
            <a:off x="4775150" y="1969294"/>
            <a:ext cx="1690092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4"/>
          <p:cNvSpPr/>
          <p:nvPr/>
        </p:nvSpPr>
        <p:spPr>
          <a:xfrm>
            <a:off x="4775150" y="2057400"/>
            <a:ext cx="75356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Module / Year</a:t>
            </a:r>
            <a:endParaRPr lang="en-US" sz="680" dirty="0"/>
          </a:p>
        </p:txBody>
      </p:sp>
      <p:sp>
        <p:nvSpPr>
          <p:cNvPr id="50" name="Text 45"/>
          <p:cNvSpPr/>
          <p:nvPr/>
        </p:nvSpPr>
        <p:spPr>
          <a:xfrm>
            <a:off x="5869037" y="2047875"/>
            <a:ext cx="655826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$18K–$48K/yr</a:t>
            </a:r>
            <a:endParaRPr lang="en-US" sz="730" dirty="0"/>
          </a:p>
        </p:txBody>
      </p:sp>
      <p:sp>
        <p:nvSpPr>
          <p:cNvPr id="51" name="Text 46"/>
          <p:cNvSpPr/>
          <p:nvPr/>
        </p:nvSpPr>
        <p:spPr>
          <a:xfrm>
            <a:off x="4775150" y="2231827"/>
            <a:ext cx="89058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modules available</a:t>
            </a:r>
            <a:endParaRPr lang="en-US" sz="680" dirty="0"/>
          </a:p>
        </p:txBody>
      </p:sp>
      <p:sp>
        <p:nvSpPr>
          <p:cNvPr id="52" name="Text 47"/>
          <p:cNvSpPr/>
          <p:nvPr/>
        </p:nvSpPr>
        <p:spPr>
          <a:xfrm>
            <a:off x="6041231" y="2222302"/>
            <a:ext cx="466412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Stackable</a:t>
            </a:r>
            <a:endParaRPr lang="en-US" sz="730" dirty="0"/>
          </a:p>
        </p:txBody>
      </p:sp>
      <p:sp>
        <p:nvSpPr>
          <p:cNvPr id="53" name="Text 48"/>
          <p:cNvSpPr/>
          <p:nvPr/>
        </p:nvSpPr>
        <p:spPr>
          <a:xfrm>
            <a:off x="4775150" y="2432298"/>
            <a:ext cx="1723894" cy="364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10"/>
              </a:lnSpc>
              <a:buNone/>
            </a:pPr>
            <a:r>
              <a:rPr lang="en-US" sz="65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module subscriptions — clients expand coverage as programs grow, driving NRR.</a:t>
            </a:r>
            <a:endParaRPr lang="en-US" sz="650" dirty="0"/>
          </a:p>
        </p:txBody>
      </p:sp>
      <p:sp>
        <p:nvSpPr>
          <p:cNvPr id="54" name="Text 49"/>
          <p:cNvSpPr/>
          <p:nvPr/>
        </p:nvSpPr>
        <p:spPr>
          <a:xfrm>
            <a:off x="6718548" y="1065907"/>
            <a:ext cx="1996232" cy="1850975"/>
          </a:xfrm>
          <a:prstGeom prst="roundRect">
            <a:avLst>
              <a:gd name="adj" fmla="val 5420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50"/>
          <p:cNvSpPr/>
          <p:nvPr/>
        </p:nvSpPr>
        <p:spPr>
          <a:xfrm>
            <a:off x="6728073" y="1075432"/>
            <a:ext cx="1977182" cy="1831925"/>
          </a:xfrm>
          <a:prstGeom prst="roundRect">
            <a:avLst>
              <a:gd name="adj" fmla="val 5477"/>
            </a:avLst>
          </a:prstGeom>
          <a:gradFill rotWithShape="1">
            <a:gsLst>
              <a:gs pos="0">
                <a:srgbClr val="8B5CF6">
                  <a:alpha val="10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100000" t="100000" r="0" b="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51"/>
          <p:cNvSpPr/>
          <p:nvPr/>
        </p:nvSpPr>
        <p:spPr>
          <a:xfrm>
            <a:off x="6871543" y="1218902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8B5CF6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48050" y="1295409"/>
            <a:ext cx="132588" cy="132588"/>
          </a:xfrm>
          <a:prstGeom prst="rect">
            <a:avLst/>
          </a:prstGeom>
        </p:spPr>
      </p:pic>
      <p:sp>
        <p:nvSpPr>
          <p:cNvPr id="58" name="Text 52"/>
          <p:cNvSpPr/>
          <p:nvPr/>
        </p:nvSpPr>
        <p:spPr>
          <a:xfrm>
            <a:off x="6871543" y="1590973"/>
            <a:ext cx="185926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87" kern="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 04</a:t>
            </a:r>
            <a:endParaRPr lang="en-US" sz="620" dirty="0"/>
          </a:p>
        </p:txBody>
      </p:sp>
      <p:sp>
        <p:nvSpPr>
          <p:cNvPr id="59" name="Text 53"/>
          <p:cNvSpPr/>
          <p:nvPr/>
        </p:nvSpPr>
        <p:spPr>
          <a:xfrm>
            <a:off x="6871543" y="1744414"/>
            <a:ext cx="1859265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12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AI Agent Subscriptions</a:t>
            </a:r>
            <a:endParaRPr lang="en-US" sz="1010" dirty="0"/>
          </a:p>
        </p:txBody>
      </p:sp>
      <p:sp>
        <p:nvSpPr>
          <p:cNvPr id="60" name="Text 54"/>
          <p:cNvSpPr/>
          <p:nvPr/>
        </p:nvSpPr>
        <p:spPr>
          <a:xfrm>
            <a:off x="6871543" y="1969294"/>
            <a:ext cx="1690241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55"/>
          <p:cNvSpPr/>
          <p:nvPr/>
        </p:nvSpPr>
        <p:spPr>
          <a:xfrm>
            <a:off x="6871543" y="2057400"/>
            <a:ext cx="67432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AI Tier</a:t>
            </a:r>
            <a:endParaRPr lang="en-US" sz="680" dirty="0"/>
          </a:p>
        </p:txBody>
      </p:sp>
      <p:sp>
        <p:nvSpPr>
          <p:cNvPr id="62" name="Text 56"/>
          <p:cNvSpPr/>
          <p:nvPr/>
        </p:nvSpPr>
        <p:spPr>
          <a:xfrm>
            <a:off x="7914977" y="2047875"/>
            <a:ext cx="71148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DDD6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$36K–$120K/yr</a:t>
            </a:r>
            <a:endParaRPr lang="en-US" sz="730" dirty="0"/>
          </a:p>
        </p:txBody>
      </p:sp>
      <p:sp>
        <p:nvSpPr>
          <p:cNvPr id="63" name="Text 57"/>
          <p:cNvSpPr/>
          <p:nvPr/>
        </p:nvSpPr>
        <p:spPr>
          <a:xfrm>
            <a:off x="6871543" y="2231827"/>
            <a:ext cx="840492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agents + Mediator</a:t>
            </a:r>
            <a:endParaRPr lang="en-US" sz="680" dirty="0"/>
          </a:p>
        </p:txBody>
      </p:sp>
      <p:sp>
        <p:nvSpPr>
          <p:cNvPr id="64" name="Text 58"/>
          <p:cNvSpPr/>
          <p:nvPr/>
        </p:nvSpPr>
        <p:spPr>
          <a:xfrm>
            <a:off x="7835801" y="2222302"/>
            <a:ext cx="798582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DDD6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Enterprise-grade</a:t>
            </a:r>
            <a:endParaRPr lang="en-US" sz="730" dirty="0"/>
          </a:p>
        </p:txBody>
      </p:sp>
      <p:sp>
        <p:nvSpPr>
          <p:cNvPr id="65" name="Text 59"/>
          <p:cNvSpPr/>
          <p:nvPr/>
        </p:nvSpPr>
        <p:spPr>
          <a:xfrm>
            <a:off x="6871543" y="2547938"/>
            <a:ext cx="1724046" cy="242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10"/>
              </a:lnSpc>
              <a:buNone/>
            </a:pPr>
            <a:r>
              <a:rPr lang="en-US" sz="65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9-agent network with Mediator Plugin — autonomous intelligence with HITL oversight.</a:t>
            </a:r>
            <a:endParaRPr lang="en-US" sz="650" dirty="0"/>
          </a:p>
        </p:txBody>
      </p:sp>
      <p:sp>
        <p:nvSpPr>
          <p:cNvPr id="66" name="Text 60"/>
          <p:cNvSpPr/>
          <p:nvPr/>
        </p:nvSpPr>
        <p:spPr>
          <a:xfrm>
            <a:off x="429220" y="3031182"/>
            <a:ext cx="8285559" cy="705296"/>
          </a:xfrm>
          <a:prstGeom prst="roundRect">
            <a:avLst>
              <a:gd name="adj" fmla="val 14225"/>
            </a:avLst>
          </a:prstGeom>
          <a:gradFill rotWithShape="1">
            <a:gsLst>
              <a:gs pos="0">
                <a:srgbClr val="2563EB">
                  <a:alpha val="12000"/>
                </a:srgbClr>
              </a:gs>
              <a:gs pos="100000">
                <a:srgbClr val="8B5CF6">
                  <a:alpha val="8000"/>
                </a:srgbClr>
              </a:gs>
            </a:gsLst>
            <a:lin ang="2700000" scaled="1"/>
          </a:gradFill>
          <a:ln w="9525">
            <a:solidFill>
              <a:srgbClr val="2563EB">
                <a:alpha val="22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7" name="Text 61"/>
          <p:cNvSpPr/>
          <p:nvPr/>
        </p:nvSpPr>
        <p:spPr>
          <a:xfrm>
            <a:off x="799654" y="3265736"/>
            <a:ext cx="1030450" cy="2478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112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PERFORMANCETARGETS</a:t>
            </a:r>
            <a:endParaRPr lang="en-US" sz="620" dirty="0"/>
          </a:p>
        </p:txBody>
      </p:sp>
      <p:pic>
        <p:nvPicPr>
          <p:cNvPr id="6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8630" y="3317388"/>
            <a:ext cx="132588" cy="132588"/>
          </a:xfrm>
          <a:prstGeom prst="rect">
            <a:avLst/>
          </a:prstGeom>
        </p:spPr>
      </p:pic>
      <p:sp>
        <p:nvSpPr>
          <p:cNvPr id="69" name="Text 62"/>
          <p:cNvSpPr/>
          <p:nvPr/>
        </p:nvSpPr>
        <p:spPr>
          <a:xfrm>
            <a:off x="1981349" y="3234035"/>
            <a:ext cx="7590" cy="299591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0" name="Text 63"/>
          <p:cNvSpPr/>
          <p:nvPr/>
        </p:nvSpPr>
        <p:spPr>
          <a:xfrm>
            <a:off x="2287488" y="3162300"/>
            <a:ext cx="1201990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60"/>
              </a:lnSpc>
              <a:buNone/>
            </a:pPr>
            <a:r>
              <a:rPr lang="en-US" sz="1460" b="1" spc="-29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$350K–$1.2M</a:t>
            </a:r>
            <a:endParaRPr lang="en-US" sz="1460" dirty="0"/>
          </a:p>
        </p:txBody>
      </p:sp>
      <p:sp>
        <p:nvSpPr>
          <p:cNvPr id="71" name="Text 64"/>
          <p:cNvSpPr/>
          <p:nvPr/>
        </p:nvSpPr>
        <p:spPr>
          <a:xfrm>
            <a:off x="2278380" y="3369320"/>
            <a:ext cx="1141571" cy="2478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ACV</a:t>
            </a:r>
            <a:br/>
            <a:pPr algn="ctr" indent="0" marL="0">
              <a:lnSpc>
                <a:spcPts val="930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ENTERPRISE CLIENT</a:t>
            </a:r>
            <a:endParaRPr lang="en-US" sz="620" dirty="0"/>
          </a:p>
        </p:txBody>
      </p:sp>
      <p:sp>
        <p:nvSpPr>
          <p:cNvPr id="72" name="Text 65"/>
          <p:cNvSpPr/>
          <p:nvPr/>
        </p:nvSpPr>
        <p:spPr>
          <a:xfrm>
            <a:off x="3709541" y="3234035"/>
            <a:ext cx="7590" cy="299591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3" name="Text 66"/>
          <p:cNvSpPr/>
          <p:nvPr/>
        </p:nvSpPr>
        <p:spPr>
          <a:xfrm>
            <a:off x="4357241" y="3155007"/>
            <a:ext cx="385057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60"/>
              </a:lnSpc>
              <a:buNone/>
            </a:pPr>
            <a:r>
              <a:rPr lang="en-US" sz="1460" b="1" spc="-29" kern="0" dirty="0">
                <a:solidFill>
                  <a:srgbClr val="34D399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72%</a:t>
            </a:r>
            <a:endParaRPr lang="en-US" sz="1460" dirty="0"/>
          </a:p>
        </p:txBody>
      </p:sp>
      <p:sp>
        <p:nvSpPr>
          <p:cNvPr id="74" name="Text 67"/>
          <p:cNvSpPr/>
          <p:nvPr/>
        </p:nvSpPr>
        <p:spPr>
          <a:xfrm>
            <a:off x="4730948" y="3183582"/>
            <a:ext cx="7350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900" dirty="0"/>
          </a:p>
        </p:txBody>
      </p:sp>
      <p:sp>
        <p:nvSpPr>
          <p:cNvPr id="75" name="Text 68"/>
          <p:cNvSpPr/>
          <p:nvPr/>
        </p:nvSpPr>
        <p:spPr>
          <a:xfrm>
            <a:off x="4222739" y="3376613"/>
            <a:ext cx="709535" cy="2478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br/>
            <a:pPr algn="ctr" indent="0" marL="0">
              <a:lnSpc>
                <a:spcPts val="930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620" dirty="0"/>
          </a:p>
        </p:txBody>
      </p:sp>
      <p:sp>
        <p:nvSpPr>
          <p:cNvPr id="76" name="Text 69"/>
          <p:cNvSpPr/>
          <p:nvPr/>
        </p:nvSpPr>
        <p:spPr>
          <a:xfrm>
            <a:off x="5437882" y="3234035"/>
            <a:ext cx="7590" cy="299591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7" name="Text 70"/>
          <p:cNvSpPr/>
          <p:nvPr/>
        </p:nvSpPr>
        <p:spPr>
          <a:xfrm>
            <a:off x="6040934" y="3155007"/>
            <a:ext cx="480286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60"/>
              </a:lnSpc>
              <a:buNone/>
            </a:pPr>
            <a:r>
              <a:rPr lang="en-US" sz="1460" b="1" spc="-29" kern="0" dirty="0">
                <a:solidFill>
                  <a:srgbClr val="FCD34D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115%</a:t>
            </a:r>
            <a:endParaRPr lang="en-US" sz="1460" dirty="0"/>
          </a:p>
        </p:txBody>
      </p:sp>
      <p:sp>
        <p:nvSpPr>
          <p:cNvPr id="78" name="Text 71"/>
          <p:cNvSpPr/>
          <p:nvPr/>
        </p:nvSpPr>
        <p:spPr>
          <a:xfrm>
            <a:off x="6503640" y="3183582"/>
            <a:ext cx="7350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900" dirty="0"/>
          </a:p>
        </p:txBody>
      </p:sp>
      <p:sp>
        <p:nvSpPr>
          <p:cNvPr id="79" name="Text 72"/>
          <p:cNvSpPr/>
          <p:nvPr/>
        </p:nvSpPr>
        <p:spPr>
          <a:xfrm>
            <a:off x="5711232" y="3376613"/>
            <a:ext cx="1188934" cy="2478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REVENUE RETENTION</a:t>
            </a:r>
            <a:br/>
            <a:pPr algn="ctr" indent="0" marL="0">
              <a:lnSpc>
                <a:spcPts val="930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(NRR)</a:t>
            </a:r>
            <a:endParaRPr lang="en-US" sz="620" dirty="0"/>
          </a:p>
        </p:txBody>
      </p:sp>
      <p:sp>
        <p:nvSpPr>
          <p:cNvPr id="80" name="Text 73"/>
          <p:cNvSpPr/>
          <p:nvPr/>
        </p:nvSpPr>
        <p:spPr>
          <a:xfrm>
            <a:off x="7166074" y="3234035"/>
            <a:ext cx="7590" cy="299591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89341" y="3219152"/>
            <a:ext cx="642938" cy="193328"/>
          </a:xfrm>
          <a:prstGeom prst="rect">
            <a:avLst/>
          </a:prstGeom>
        </p:spPr>
      </p:pic>
      <p:sp>
        <p:nvSpPr>
          <p:cNvPr id="82" name="Text 74"/>
          <p:cNvSpPr/>
          <p:nvPr/>
        </p:nvSpPr>
        <p:spPr>
          <a:xfrm>
            <a:off x="7345114" y="3441650"/>
            <a:ext cx="1244694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spc="56" kern="0" dirty="0">
                <a:solidFill>
                  <a:srgbClr val="94A3B8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 GROWTH TRAJECTORY</a:t>
            </a:r>
            <a:endParaRPr lang="en-US" sz="560" dirty="0"/>
          </a:p>
        </p:txBody>
      </p:sp>
      <p:sp>
        <p:nvSpPr>
          <p:cNvPr id="83" name="Text 75"/>
          <p:cNvSpPr/>
          <p:nvPr/>
        </p:nvSpPr>
        <p:spPr>
          <a:xfrm>
            <a:off x="429220" y="4897338"/>
            <a:ext cx="124043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74" kern="0" dirty="0">
                <a:solidFill>
                  <a:srgbClr val="94A3B8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LLC</a:t>
            </a:r>
            <a:endParaRPr lang="en-US" sz="620" dirty="0"/>
          </a:p>
        </p:txBody>
      </p:sp>
      <p:sp>
        <p:nvSpPr>
          <p:cNvPr id="84" name="Text 76"/>
          <p:cNvSpPr/>
          <p:nvPr/>
        </p:nvSpPr>
        <p:spPr>
          <a:xfrm>
            <a:off x="6881664" y="4897338"/>
            <a:ext cx="201642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spc="37" kern="0" dirty="0">
                <a:solidFill>
                  <a:srgbClr val="94A3B8">
                    <a:alpha val="4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For Authorized Recipients Only</a:t>
            </a:r>
            <a:endParaRPr lang="en-US" sz="6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0" y="0"/>
            <a:ext cx="2286000" cy="2000250"/>
          </a:xfrm>
          <a:prstGeom prst="ellipse">
            <a:avLst/>
          </a:prstGeom>
          <a:solidFill>
            <a:srgbClr val="2563EB">
              <a:alpha val="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3857030"/>
            <a:ext cx="1428750" cy="1286470"/>
          </a:xfrm>
          <a:prstGeom prst="ellipse">
            <a:avLst/>
          </a:prstGeom>
          <a:solidFill>
            <a:srgbClr val="2563EB">
              <a:alpha val="4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428750" y="429220"/>
            <a:ext cx="857250" cy="857250"/>
          </a:xfrm>
          <a:prstGeom prst="ellipse">
            <a:avLst/>
          </a:prstGeom>
          <a:solidFill>
            <a:srgbClr val="2563EB">
              <a:alpha val="3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00050" y="257770"/>
            <a:ext cx="342900" cy="29170"/>
          </a:xfrm>
          <a:prstGeom prst="roundRect">
            <a:avLst>
              <a:gd name="adj" fmla="val 47892"/>
            </a:avLst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00050" y="330101"/>
            <a:ext cx="3878120" cy="266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1"/>
              </a:lnSpc>
              <a:spcAft>
                <a:spcPts val="230"/>
              </a:spcAft>
              <a:buNone/>
            </a:pPr>
            <a:r>
              <a:rPr lang="en-US" sz="1910" spc="-19" kern="0" dirty="0">
                <a:solidFill>
                  <a:srgbClr val="0F172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Traction &amp; Market Validation</a:t>
            </a:r>
            <a:endParaRPr lang="en-US" sz="1910" dirty="0"/>
          </a:p>
        </p:txBody>
      </p:sp>
      <p:sp>
        <p:nvSpPr>
          <p:cNvPr id="7" name="Text 5"/>
          <p:cNvSpPr/>
          <p:nvPr/>
        </p:nvSpPr>
        <p:spPr>
          <a:xfrm>
            <a:off x="400050" y="626120"/>
            <a:ext cx="3986852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5"/>
              </a:lnSpc>
              <a:buNone/>
            </a:pPr>
            <a:r>
              <a:rPr lang="en-US" sz="79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with intention — every line of code validated against real program complexity</a:t>
            </a:r>
            <a:endParaRPr lang="en-US" sz="790" dirty="0"/>
          </a:p>
        </p:txBody>
      </p:sp>
      <p:sp>
        <p:nvSpPr>
          <p:cNvPr id="8" name="Text 6"/>
          <p:cNvSpPr/>
          <p:nvPr/>
        </p:nvSpPr>
        <p:spPr>
          <a:xfrm>
            <a:off x="7172474" y="324445"/>
            <a:ext cx="70991" cy="70991"/>
          </a:xfrm>
          <a:prstGeom prst="ellipse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286625" y="300930"/>
            <a:ext cx="41811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620" dirty="0"/>
          </a:p>
        </p:txBody>
      </p:sp>
      <p:sp>
        <p:nvSpPr>
          <p:cNvPr id="10" name="Text 8"/>
          <p:cNvSpPr/>
          <p:nvPr/>
        </p:nvSpPr>
        <p:spPr>
          <a:xfrm>
            <a:off x="7781032" y="324445"/>
            <a:ext cx="70991" cy="70991"/>
          </a:xfrm>
          <a:prstGeom prst="ellipse">
            <a:avLst/>
          </a:prstGeom>
          <a:solidFill>
            <a:srgbClr val="D97706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895183" y="300930"/>
            <a:ext cx="44202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620" dirty="0"/>
          </a:p>
        </p:txBody>
      </p:sp>
      <p:sp>
        <p:nvSpPr>
          <p:cNvPr id="12" name="Text 10"/>
          <p:cNvSpPr/>
          <p:nvPr/>
        </p:nvSpPr>
        <p:spPr>
          <a:xfrm>
            <a:off x="8411319" y="324445"/>
            <a:ext cx="70991" cy="70991"/>
          </a:xfrm>
          <a:prstGeom prst="ellipse">
            <a:avLst/>
          </a:prstGeom>
          <a:solidFill>
            <a:srgbClr val="94A3B8"/>
          </a:solidFill>
          <a:ln w="9525">
            <a:solidFill>
              <a:srgbClr val="94A3B8"/>
            </a:solidFill>
            <a:prstDash val="dash"/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525470" y="300930"/>
            <a:ext cx="24032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620" dirty="0"/>
          </a:p>
        </p:txBody>
      </p:sp>
      <p:sp>
        <p:nvSpPr>
          <p:cNvPr id="14" name="Text 12"/>
          <p:cNvSpPr/>
          <p:nvPr/>
        </p:nvSpPr>
        <p:spPr>
          <a:xfrm>
            <a:off x="2399109" y="704850"/>
            <a:ext cx="1771650" cy="843111"/>
          </a:xfrm>
          <a:prstGeom prst="roundRect">
            <a:avLst>
              <a:gd name="adj" fmla="val 8435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71120" dist="13970" dir="5400000">
              <a:srgbClr val="0f172a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450518" y="793105"/>
            <a:ext cx="610407" cy="134392"/>
          </a:xfrm>
          <a:prstGeom prst="roundRect">
            <a:avLst>
              <a:gd name="adj" fmla="val 52920"/>
            </a:avLst>
          </a:prstGeom>
          <a:solidFill>
            <a:srgbClr val="DBEAFE"/>
          </a:solidFill>
          <a:ln/>
        </p:spPr>
        <p:txBody>
          <a:bodyPr wrap="none" lIns="57150" tIns="13970" rIns="57150" bIns="13970" rtlCol="0" anchor="t"/>
          <a:lstStyle/>
          <a:p>
            <a:pPr algn="r" indent="0" marL="0">
              <a:buNone/>
            </a:pPr>
            <a:r>
              <a:rPr lang="en-US" sz="560" b="1" spc="34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560" dirty="0"/>
          </a:p>
        </p:txBody>
      </p:sp>
      <p:sp>
        <p:nvSpPr>
          <p:cNvPr id="16" name="Text 14"/>
          <p:cNvSpPr/>
          <p:nvPr/>
        </p:nvSpPr>
        <p:spPr>
          <a:xfrm>
            <a:off x="2353747" y="956667"/>
            <a:ext cx="170717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95"/>
              </a:lnSpc>
              <a:buNone/>
            </a:pPr>
            <a:r>
              <a:rPr lang="en-US" sz="730" b="1" spc="58" kern="0" dirty="0">
                <a:solidFill>
                  <a:srgbClr val="2563E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2022</a:t>
            </a:r>
            <a:endParaRPr lang="en-US" sz="730" dirty="0"/>
          </a:p>
        </p:txBody>
      </p:sp>
      <p:sp>
        <p:nvSpPr>
          <p:cNvPr id="17" name="Text 15"/>
          <p:cNvSpPr/>
          <p:nvPr/>
        </p:nvSpPr>
        <p:spPr>
          <a:xfrm>
            <a:off x="2353747" y="1095673"/>
            <a:ext cx="1707178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Concept &amp; Architecture</a:t>
            </a:r>
            <a:endParaRPr lang="en-US" sz="730" dirty="0"/>
          </a:p>
        </p:txBody>
      </p:sp>
      <p:sp>
        <p:nvSpPr>
          <p:cNvPr id="18" name="Text 16"/>
          <p:cNvSpPr/>
          <p:nvPr/>
        </p:nvSpPr>
        <p:spPr>
          <a:xfrm>
            <a:off x="2477905" y="1228427"/>
            <a:ext cx="1583019" cy="242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910"/>
              </a:lnSpc>
              <a:buNone/>
            </a:pPr>
            <a:r>
              <a:rPr lang="en-US" sz="6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45 years of capital program expertise</a:t>
            </a:r>
            <a:endParaRPr lang="en-US" sz="650" dirty="0"/>
          </a:p>
        </p:txBody>
      </p:sp>
      <p:sp>
        <p:nvSpPr>
          <p:cNvPr id="19" name="Text 17"/>
          <p:cNvSpPr/>
          <p:nvPr/>
        </p:nvSpPr>
        <p:spPr>
          <a:xfrm>
            <a:off x="4170759" y="1119485"/>
            <a:ext cx="200620" cy="13841"/>
          </a:xfrm>
          <a:prstGeom prst="rect">
            <a:avLst/>
          </a:prstGeom>
          <a:solidFill>
            <a:srgbClr val="BFDB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772620" y="1685925"/>
            <a:ext cx="200620" cy="13841"/>
          </a:xfrm>
          <a:prstGeom prst="rect">
            <a:avLst/>
          </a:prstGeom>
          <a:solidFill>
            <a:srgbClr val="BFDB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973241" y="1273522"/>
            <a:ext cx="1771650" cy="838646"/>
          </a:xfrm>
          <a:prstGeom prst="roundRect">
            <a:avLst>
              <a:gd name="adj" fmla="val 848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71120" dist="13970" dir="5400000">
              <a:srgbClr val="0f172a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5083076" y="1361777"/>
            <a:ext cx="610407" cy="134392"/>
          </a:xfrm>
          <a:prstGeom prst="roundRect">
            <a:avLst>
              <a:gd name="adj" fmla="val 52920"/>
            </a:avLst>
          </a:prstGeom>
          <a:solidFill>
            <a:srgbClr val="DBEAFE"/>
          </a:solidFill>
          <a:ln/>
        </p:spPr>
        <p:txBody>
          <a:bodyPr wrap="none" lIns="57150" tIns="13970" rIns="57150" bIns="13970" rtlCol="0" anchor="t"/>
          <a:lstStyle/>
          <a:p>
            <a:pPr algn="l" indent="0" marL="0">
              <a:buNone/>
            </a:pPr>
            <a:r>
              <a:rPr lang="en-US" sz="560" b="1" spc="34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560" dirty="0"/>
          </a:p>
        </p:txBody>
      </p:sp>
      <p:sp>
        <p:nvSpPr>
          <p:cNvPr id="23" name="Text 21"/>
          <p:cNvSpPr/>
          <p:nvPr/>
        </p:nvSpPr>
        <p:spPr>
          <a:xfrm>
            <a:off x="5083076" y="1525339"/>
            <a:ext cx="170717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spc="58" kern="0" dirty="0">
                <a:solidFill>
                  <a:srgbClr val="2563E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2024</a:t>
            </a:r>
            <a:endParaRPr lang="en-US" sz="730" dirty="0"/>
          </a:p>
        </p:txBody>
      </p:sp>
      <p:sp>
        <p:nvSpPr>
          <p:cNvPr id="24" name="Text 22"/>
          <p:cNvSpPr/>
          <p:nvPr/>
        </p:nvSpPr>
        <p:spPr>
          <a:xfrm>
            <a:off x="5083076" y="1664345"/>
            <a:ext cx="1583019" cy="23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Platform — 14 Modules Complete</a:t>
            </a:r>
            <a:endParaRPr lang="en-US" sz="730" dirty="0"/>
          </a:p>
        </p:txBody>
      </p:sp>
      <p:sp>
        <p:nvSpPr>
          <p:cNvPr id="25" name="Text 23"/>
          <p:cNvSpPr/>
          <p:nvPr/>
        </p:nvSpPr>
        <p:spPr>
          <a:xfrm>
            <a:off x="5083076" y="1908274"/>
            <a:ext cx="1707178" cy="115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0"/>
              </a:lnSpc>
              <a:buNone/>
            </a:pPr>
            <a:r>
              <a:rPr lang="en-US" sz="6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$4.10B CTRMA demo program validated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2399109" y="1861542"/>
            <a:ext cx="1771650" cy="838646"/>
          </a:xfrm>
          <a:prstGeom prst="roundRect">
            <a:avLst>
              <a:gd name="adj" fmla="val 8480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71120" dist="13970" dir="5400000">
              <a:srgbClr val="0f172a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3450518" y="1949797"/>
            <a:ext cx="610407" cy="134392"/>
          </a:xfrm>
          <a:prstGeom prst="roundRect">
            <a:avLst>
              <a:gd name="adj" fmla="val 52920"/>
            </a:avLst>
          </a:prstGeom>
          <a:solidFill>
            <a:srgbClr val="DBEAFE"/>
          </a:solidFill>
          <a:ln/>
        </p:spPr>
        <p:txBody>
          <a:bodyPr wrap="none" lIns="57150" tIns="13970" rIns="57150" bIns="13970" rtlCol="0" anchor="t"/>
          <a:lstStyle/>
          <a:p>
            <a:pPr algn="r" indent="0" marL="0">
              <a:buNone/>
            </a:pPr>
            <a:r>
              <a:rPr lang="en-US" sz="560" b="1" spc="34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560" dirty="0"/>
          </a:p>
        </p:txBody>
      </p:sp>
      <p:sp>
        <p:nvSpPr>
          <p:cNvPr id="28" name="Text 26"/>
          <p:cNvSpPr/>
          <p:nvPr/>
        </p:nvSpPr>
        <p:spPr>
          <a:xfrm>
            <a:off x="2353747" y="2113359"/>
            <a:ext cx="170717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95"/>
              </a:lnSpc>
              <a:buNone/>
            </a:pPr>
            <a:r>
              <a:rPr lang="en-US" sz="730" b="1" spc="58" kern="0" dirty="0">
                <a:solidFill>
                  <a:srgbClr val="2563E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2025</a:t>
            </a:r>
            <a:endParaRPr lang="en-US" sz="730" dirty="0"/>
          </a:p>
        </p:txBody>
      </p:sp>
      <p:sp>
        <p:nvSpPr>
          <p:cNvPr id="29" name="Text 27"/>
          <p:cNvSpPr/>
          <p:nvPr/>
        </p:nvSpPr>
        <p:spPr>
          <a:xfrm>
            <a:off x="2477905" y="2252365"/>
            <a:ext cx="1583019" cy="23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InfrastructureConstruct + HealthBuild Suites</a:t>
            </a:r>
            <a:endParaRPr lang="en-US" sz="730" dirty="0"/>
          </a:p>
        </p:txBody>
      </p:sp>
      <p:sp>
        <p:nvSpPr>
          <p:cNvPr id="30" name="Text 28"/>
          <p:cNvSpPr/>
          <p:nvPr/>
        </p:nvSpPr>
        <p:spPr>
          <a:xfrm>
            <a:off x="2353747" y="2496294"/>
            <a:ext cx="1707178" cy="115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910"/>
              </a:lnSpc>
              <a:buNone/>
            </a:pPr>
            <a:r>
              <a:rPr lang="en-US" sz="6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$847M + $1.24B programs modeled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4170759" y="2273945"/>
            <a:ext cx="200620" cy="13841"/>
          </a:xfrm>
          <a:prstGeom prst="rect">
            <a:avLst/>
          </a:prstGeom>
          <a:solidFill>
            <a:srgbClr val="BFDB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4772620" y="2861667"/>
            <a:ext cx="200620" cy="13841"/>
          </a:xfrm>
          <a:prstGeom prst="rect">
            <a:avLst/>
          </a:prstGeom>
          <a:solidFill>
            <a:srgbClr val="BFDB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4973241" y="2504926"/>
            <a:ext cx="1771650" cy="727472"/>
          </a:xfrm>
          <a:prstGeom prst="roundRect">
            <a:avLst>
              <a:gd name="adj" fmla="val 9776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71120" dist="13970" dir="5400000">
              <a:srgbClr val="0f172a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5083076" y="2593181"/>
            <a:ext cx="610407" cy="134392"/>
          </a:xfrm>
          <a:prstGeom prst="roundRect">
            <a:avLst>
              <a:gd name="adj" fmla="val 52920"/>
            </a:avLst>
          </a:prstGeom>
          <a:solidFill>
            <a:srgbClr val="DBEAFE"/>
          </a:solidFill>
          <a:ln/>
        </p:spPr>
        <p:txBody>
          <a:bodyPr wrap="none" lIns="57150" tIns="13970" rIns="57150" bIns="13970" rtlCol="0" anchor="t"/>
          <a:lstStyle/>
          <a:p>
            <a:pPr algn="l" indent="0" marL="0">
              <a:buNone/>
            </a:pPr>
            <a:r>
              <a:rPr lang="en-US" sz="560" b="1" spc="34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560" dirty="0"/>
          </a:p>
        </p:txBody>
      </p:sp>
      <p:sp>
        <p:nvSpPr>
          <p:cNvPr id="35" name="Text 33"/>
          <p:cNvSpPr/>
          <p:nvPr/>
        </p:nvSpPr>
        <p:spPr>
          <a:xfrm>
            <a:off x="5083076" y="2756743"/>
            <a:ext cx="170717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spc="58" kern="0" dirty="0">
                <a:solidFill>
                  <a:srgbClr val="2563E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2026 Q1</a:t>
            </a:r>
            <a:endParaRPr lang="en-US" sz="730" dirty="0"/>
          </a:p>
        </p:txBody>
      </p:sp>
      <p:sp>
        <p:nvSpPr>
          <p:cNvPr id="36" name="Text 34"/>
          <p:cNvSpPr/>
          <p:nvPr/>
        </p:nvSpPr>
        <p:spPr>
          <a:xfrm>
            <a:off x="5083076" y="2895749"/>
            <a:ext cx="1707178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K-12VerticalConstruct Suite Built</a:t>
            </a:r>
            <a:endParaRPr lang="en-US" sz="730" dirty="0"/>
          </a:p>
        </p:txBody>
      </p:sp>
      <p:sp>
        <p:nvSpPr>
          <p:cNvPr id="37" name="Text 35"/>
          <p:cNvSpPr/>
          <p:nvPr/>
        </p:nvSpPr>
        <p:spPr>
          <a:xfrm>
            <a:off x="5083076" y="3028504"/>
            <a:ext cx="1707178" cy="115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0"/>
              </a:lnSpc>
              <a:buNone/>
            </a:pPr>
            <a:r>
              <a:rPr lang="en-US" sz="6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$1.85B bond program integrated</a:t>
            </a:r>
            <a:endParaRPr lang="en-US" sz="650" dirty="0"/>
          </a:p>
        </p:txBody>
      </p:sp>
      <p:sp>
        <p:nvSpPr>
          <p:cNvPr id="38" name="Text 36"/>
          <p:cNvSpPr/>
          <p:nvPr/>
        </p:nvSpPr>
        <p:spPr>
          <a:xfrm>
            <a:off x="2399109" y="3049191"/>
            <a:ext cx="1771650" cy="843111"/>
          </a:xfrm>
          <a:prstGeom prst="roundRect">
            <a:avLst>
              <a:gd name="adj" fmla="val 8435"/>
            </a:avLst>
          </a:prstGeom>
          <a:solidFill>
            <a:srgbClr val="FEF3C7"/>
          </a:solidFill>
          <a:ln w="9525">
            <a:solidFill>
              <a:srgbClr val="D97706"/>
            </a:solidFill>
          </a:ln>
          <a:effectLst>
            <a:outerShdw sx="100000" sy="100000" kx="0" ky="0" algn="bl" rotWithShape="0" blurRad="71120" dist="13970" dir="5400000">
              <a:srgbClr val="0f172a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3472681" y="3137446"/>
            <a:ext cx="588243" cy="134392"/>
          </a:xfrm>
          <a:prstGeom prst="roundRect">
            <a:avLst>
              <a:gd name="adj" fmla="val 52920"/>
            </a:avLst>
          </a:prstGeom>
          <a:solidFill>
            <a:srgbClr val="FEF3C7"/>
          </a:solidFill>
          <a:ln/>
        </p:spPr>
        <p:txBody>
          <a:bodyPr wrap="none" lIns="57150" tIns="13970" rIns="57150" bIns="13970" rtlCol="0" anchor="t"/>
          <a:lstStyle/>
          <a:p>
            <a:pPr algn="r" indent="0" marL="0">
              <a:buNone/>
            </a:pPr>
            <a:r>
              <a:rPr lang="en-US" sz="560" b="1" spc="34" kern="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CURRENT</a:t>
            </a:r>
            <a:endParaRPr lang="en-US" sz="560" dirty="0"/>
          </a:p>
        </p:txBody>
      </p:sp>
      <p:sp>
        <p:nvSpPr>
          <p:cNvPr id="40" name="Text 38"/>
          <p:cNvSpPr/>
          <p:nvPr/>
        </p:nvSpPr>
        <p:spPr>
          <a:xfrm>
            <a:off x="2353747" y="3301008"/>
            <a:ext cx="170717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95"/>
              </a:lnSpc>
              <a:buNone/>
            </a:pPr>
            <a:r>
              <a:rPr lang="en-US" sz="730" b="1" spc="58" kern="0" dirty="0">
                <a:solidFill>
                  <a:srgbClr val="D9770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2026 Q2</a:t>
            </a:r>
            <a:endParaRPr lang="en-US" sz="730" dirty="0"/>
          </a:p>
        </p:txBody>
      </p:sp>
      <p:sp>
        <p:nvSpPr>
          <p:cNvPr id="41" name="Text 39"/>
          <p:cNvSpPr/>
          <p:nvPr/>
        </p:nvSpPr>
        <p:spPr>
          <a:xfrm>
            <a:off x="2353747" y="3440013"/>
            <a:ext cx="1707178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AeroConstruct Suite Launched</a:t>
            </a:r>
            <a:endParaRPr lang="en-US" sz="730" dirty="0"/>
          </a:p>
        </p:txBody>
      </p:sp>
      <p:sp>
        <p:nvSpPr>
          <p:cNvPr id="42" name="Text 40"/>
          <p:cNvSpPr/>
          <p:nvPr/>
        </p:nvSpPr>
        <p:spPr>
          <a:xfrm>
            <a:off x="2477905" y="3572768"/>
            <a:ext cx="1583019" cy="242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910"/>
              </a:lnSpc>
              <a:buNone/>
            </a:pPr>
            <a:r>
              <a:rPr lang="en-US" sz="6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Plugin complete — Full $8.34B portfolio active</a:t>
            </a:r>
            <a:endParaRPr lang="en-US" sz="650" dirty="0"/>
          </a:p>
        </p:txBody>
      </p:sp>
      <p:sp>
        <p:nvSpPr>
          <p:cNvPr id="43" name="Text 41"/>
          <p:cNvSpPr/>
          <p:nvPr/>
        </p:nvSpPr>
        <p:spPr>
          <a:xfrm>
            <a:off x="4170759" y="3463826"/>
            <a:ext cx="200620" cy="13841"/>
          </a:xfrm>
          <a:prstGeom prst="rect">
            <a:avLst/>
          </a:prstGeom>
          <a:solidFill>
            <a:srgbClr val="FCD34D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2"/>
          <p:cNvSpPr/>
          <p:nvPr/>
        </p:nvSpPr>
        <p:spPr>
          <a:xfrm>
            <a:off x="4772620" y="4044107"/>
            <a:ext cx="200620" cy="13841"/>
          </a:xfrm>
          <a:prstGeom prst="rect">
            <a:avLst/>
          </a:prstGeom>
          <a:solidFill>
            <a:srgbClr val="CBD5E1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5" name="Text 43"/>
          <p:cNvSpPr/>
          <p:nvPr/>
        </p:nvSpPr>
        <p:spPr>
          <a:xfrm>
            <a:off x="4973241" y="3644801"/>
            <a:ext cx="1156841" cy="812602"/>
          </a:xfrm>
          <a:prstGeom prst="roundRect">
            <a:avLst>
              <a:gd name="adj" fmla="val 8752"/>
            </a:avLst>
          </a:prstGeom>
          <a:solidFill>
            <a:srgbClr val="F8FAFC"/>
          </a:solidFill>
          <a:ln w="9525">
            <a:solidFill>
              <a:srgbClr val="94A3B8"/>
            </a:solidFill>
            <a:prstDash val="dash"/>
          </a:ln>
          <a:effectLst>
            <a:outerShdw sx="100000" sy="100000" kx="0" ky="0" algn="bl" rotWithShape="0" blurRad="71120" dist="13970" dir="5400000">
              <a:srgbClr val="0f172a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4"/>
          <p:cNvSpPr/>
          <p:nvPr/>
        </p:nvSpPr>
        <p:spPr>
          <a:xfrm>
            <a:off x="5083076" y="3733056"/>
            <a:ext cx="551355" cy="134392"/>
          </a:xfrm>
          <a:prstGeom prst="roundRect">
            <a:avLst>
              <a:gd name="adj" fmla="val 52920"/>
            </a:avLst>
          </a:prstGeom>
          <a:solidFill>
            <a:srgbClr val="F1F5F9"/>
          </a:solidFill>
          <a:ln/>
        </p:spPr>
        <p:txBody>
          <a:bodyPr wrap="none" lIns="57150" tIns="13970" rIns="57150" bIns="13970" rtlCol="0" anchor="t"/>
          <a:lstStyle/>
          <a:p>
            <a:pPr algn="l" indent="0" marL="0">
              <a:buNone/>
            </a:pPr>
            <a:r>
              <a:rPr lang="en-US" sz="560" b="1" spc="34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TARGET</a:t>
            </a:r>
            <a:endParaRPr lang="en-US" sz="560" dirty="0"/>
          </a:p>
        </p:txBody>
      </p:sp>
      <p:sp>
        <p:nvSpPr>
          <p:cNvPr id="47" name="Text 45"/>
          <p:cNvSpPr/>
          <p:nvPr/>
        </p:nvSpPr>
        <p:spPr>
          <a:xfrm>
            <a:off x="5083076" y="3896618"/>
            <a:ext cx="103088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spc="58" kern="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2026 Q3</a:t>
            </a:r>
            <a:endParaRPr lang="en-US" sz="730" dirty="0"/>
          </a:p>
        </p:txBody>
      </p:sp>
      <p:sp>
        <p:nvSpPr>
          <p:cNvPr id="48" name="Text 46"/>
          <p:cNvSpPr/>
          <p:nvPr/>
        </p:nvSpPr>
        <p:spPr>
          <a:xfrm>
            <a:off x="5083076" y="4035623"/>
            <a:ext cx="955914" cy="217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16"/>
              </a:lnSpc>
              <a:buNone/>
            </a:pPr>
            <a:r>
              <a:rPr lang="en-US" sz="68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Enterprise Contracts</a:t>
            </a:r>
            <a:endParaRPr lang="en-US" sz="680" dirty="0"/>
          </a:p>
        </p:txBody>
      </p:sp>
      <p:sp>
        <p:nvSpPr>
          <p:cNvPr id="49" name="Text 47"/>
          <p:cNvSpPr/>
          <p:nvPr/>
        </p:nvSpPr>
        <p:spPr>
          <a:xfrm>
            <a:off x="5083076" y="4264372"/>
            <a:ext cx="1030888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6"/>
              </a:lnSpc>
              <a:buNone/>
            </a:pPr>
            <a:r>
              <a:rPr lang="en-US" sz="59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launch</a:t>
            </a:r>
            <a:endParaRPr lang="en-US" sz="590" dirty="0"/>
          </a:p>
        </p:txBody>
      </p:sp>
      <p:sp>
        <p:nvSpPr>
          <p:cNvPr id="50" name="Text 48"/>
          <p:cNvSpPr/>
          <p:nvPr/>
        </p:nvSpPr>
        <p:spPr>
          <a:xfrm>
            <a:off x="6187232" y="3644801"/>
            <a:ext cx="1156841" cy="812602"/>
          </a:xfrm>
          <a:prstGeom prst="roundRect">
            <a:avLst>
              <a:gd name="adj" fmla="val 8752"/>
            </a:avLst>
          </a:prstGeom>
          <a:solidFill>
            <a:srgbClr val="F8FAFC"/>
          </a:solidFill>
          <a:ln w="9525">
            <a:solidFill>
              <a:srgbClr val="94A3B8"/>
            </a:solidFill>
            <a:prstDash val="dash"/>
          </a:ln>
          <a:effectLst>
            <a:outerShdw sx="100000" sy="100000" kx="0" ky="0" algn="bl" rotWithShape="0" blurRad="71120" dist="13970" dir="5400000">
              <a:srgbClr val="0f172a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1" name="Text 49"/>
          <p:cNvSpPr/>
          <p:nvPr/>
        </p:nvSpPr>
        <p:spPr>
          <a:xfrm>
            <a:off x="6297067" y="3733056"/>
            <a:ext cx="551355" cy="134392"/>
          </a:xfrm>
          <a:prstGeom prst="roundRect">
            <a:avLst>
              <a:gd name="adj" fmla="val 52920"/>
            </a:avLst>
          </a:prstGeom>
          <a:solidFill>
            <a:srgbClr val="F1F5F9"/>
          </a:solidFill>
          <a:ln/>
        </p:spPr>
        <p:txBody>
          <a:bodyPr wrap="none" lIns="57150" tIns="13970" rIns="57150" bIns="13970" rtlCol="0" anchor="t"/>
          <a:lstStyle/>
          <a:p>
            <a:pPr algn="l" indent="0" marL="0">
              <a:buNone/>
            </a:pPr>
            <a:r>
              <a:rPr lang="en-US" sz="560" b="1" spc="34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TARGET</a:t>
            </a:r>
            <a:endParaRPr lang="en-US" sz="560" dirty="0"/>
          </a:p>
        </p:txBody>
      </p:sp>
      <p:sp>
        <p:nvSpPr>
          <p:cNvPr id="52" name="Text 50"/>
          <p:cNvSpPr/>
          <p:nvPr/>
        </p:nvSpPr>
        <p:spPr>
          <a:xfrm>
            <a:off x="6297067" y="3896618"/>
            <a:ext cx="103088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spc="58" kern="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2027</a:t>
            </a:r>
            <a:endParaRPr lang="en-US" sz="730" dirty="0"/>
          </a:p>
        </p:txBody>
      </p:sp>
      <p:sp>
        <p:nvSpPr>
          <p:cNvPr id="53" name="Text 51"/>
          <p:cNvSpPr/>
          <p:nvPr/>
        </p:nvSpPr>
        <p:spPr>
          <a:xfrm>
            <a:off x="6297067" y="4035623"/>
            <a:ext cx="1030888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16"/>
              </a:lnSpc>
              <a:buNone/>
            </a:pPr>
            <a:r>
              <a:rPr lang="en-US" sz="68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Enterprise Clients</a:t>
            </a:r>
            <a:endParaRPr lang="en-US" sz="680" dirty="0"/>
          </a:p>
        </p:txBody>
      </p:sp>
      <p:sp>
        <p:nvSpPr>
          <p:cNvPr id="54" name="Text 52"/>
          <p:cNvSpPr/>
          <p:nvPr/>
        </p:nvSpPr>
        <p:spPr>
          <a:xfrm>
            <a:off x="6297067" y="4160788"/>
            <a:ext cx="1030888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26"/>
              </a:lnSpc>
              <a:buNone/>
            </a:pPr>
            <a:r>
              <a:rPr lang="en-US" sz="59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$2M+ ARR achieved</a:t>
            </a:r>
            <a:endParaRPr lang="en-US" sz="590" dirty="0"/>
          </a:p>
        </p:txBody>
      </p:sp>
      <p:sp>
        <p:nvSpPr>
          <p:cNvPr id="55" name="Text 53"/>
          <p:cNvSpPr/>
          <p:nvPr/>
        </p:nvSpPr>
        <p:spPr>
          <a:xfrm>
            <a:off x="400050" y="4373017"/>
            <a:ext cx="8343900" cy="406003"/>
          </a:xfrm>
          <a:prstGeom prst="roundRect">
            <a:avLst>
              <a:gd name="adj" fmla="val 17517"/>
            </a:avLst>
          </a:prstGeom>
          <a:solidFill>
            <a:srgbClr val="0F172A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54"/>
          <p:cNvSpPr/>
          <p:nvPr/>
        </p:nvSpPr>
        <p:spPr>
          <a:xfrm>
            <a:off x="548022" y="4444008"/>
            <a:ext cx="1158255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spc="-11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$8.34B</a:t>
            </a:r>
            <a:endParaRPr lang="en-US" sz="1130" dirty="0"/>
          </a:p>
        </p:txBody>
      </p:sp>
      <p:sp>
        <p:nvSpPr>
          <p:cNvPr id="57" name="Text 55"/>
          <p:cNvSpPr/>
          <p:nvPr/>
        </p:nvSpPr>
        <p:spPr>
          <a:xfrm>
            <a:off x="548022" y="4601319"/>
            <a:ext cx="115825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DEMO PORTFOLIO</a:t>
            </a:r>
            <a:endParaRPr lang="en-US" sz="560" dirty="0"/>
          </a:p>
        </p:txBody>
      </p:sp>
      <p:sp>
        <p:nvSpPr>
          <p:cNvPr id="58" name="Text 56"/>
          <p:cNvSpPr/>
          <p:nvPr/>
        </p:nvSpPr>
        <p:spPr>
          <a:xfrm>
            <a:off x="1653629" y="4461718"/>
            <a:ext cx="7590" cy="22860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57"/>
          <p:cNvSpPr/>
          <p:nvPr/>
        </p:nvSpPr>
        <p:spPr>
          <a:xfrm>
            <a:off x="1608572" y="4444008"/>
            <a:ext cx="1158255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spc="-11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14</a:t>
            </a:r>
            <a:endParaRPr lang="en-US" sz="1130" dirty="0"/>
          </a:p>
        </p:txBody>
      </p:sp>
      <p:sp>
        <p:nvSpPr>
          <p:cNvPr id="60" name="Text 58"/>
          <p:cNvSpPr/>
          <p:nvPr/>
        </p:nvSpPr>
        <p:spPr>
          <a:xfrm>
            <a:off x="1608572" y="4601319"/>
            <a:ext cx="115825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MODULES</a:t>
            </a:r>
            <a:endParaRPr lang="en-US" sz="560" dirty="0"/>
          </a:p>
        </p:txBody>
      </p:sp>
      <p:sp>
        <p:nvSpPr>
          <p:cNvPr id="61" name="Text 59"/>
          <p:cNvSpPr/>
          <p:nvPr/>
        </p:nvSpPr>
        <p:spPr>
          <a:xfrm>
            <a:off x="2714179" y="4461718"/>
            <a:ext cx="7590" cy="22860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60"/>
          <p:cNvSpPr/>
          <p:nvPr/>
        </p:nvSpPr>
        <p:spPr>
          <a:xfrm>
            <a:off x="2669121" y="4444008"/>
            <a:ext cx="1158255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spc="-11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5</a:t>
            </a:r>
            <a:endParaRPr lang="en-US" sz="1130" dirty="0"/>
          </a:p>
        </p:txBody>
      </p:sp>
      <p:sp>
        <p:nvSpPr>
          <p:cNvPr id="63" name="Text 61"/>
          <p:cNvSpPr/>
          <p:nvPr/>
        </p:nvSpPr>
        <p:spPr>
          <a:xfrm>
            <a:off x="2669121" y="4601319"/>
            <a:ext cx="115825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SUITES</a:t>
            </a:r>
            <a:endParaRPr lang="en-US" sz="560" dirty="0"/>
          </a:p>
        </p:txBody>
      </p:sp>
      <p:sp>
        <p:nvSpPr>
          <p:cNvPr id="64" name="Text 62"/>
          <p:cNvSpPr/>
          <p:nvPr/>
        </p:nvSpPr>
        <p:spPr>
          <a:xfrm>
            <a:off x="3774728" y="4461718"/>
            <a:ext cx="7590" cy="22860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5" name="Text 63"/>
          <p:cNvSpPr/>
          <p:nvPr/>
        </p:nvSpPr>
        <p:spPr>
          <a:xfrm>
            <a:off x="3729670" y="4444008"/>
            <a:ext cx="1158255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spc="-11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9</a:t>
            </a:r>
            <a:endParaRPr lang="en-US" sz="1130" dirty="0"/>
          </a:p>
        </p:txBody>
      </p:sp>
      <p:sp>
        <p:nvSpPr>
          <p:cNvPr id="66" name="Text 64"/>
          <p:cNvSpPr/>
          <p:nvPr/>
        </p:nvSpPr>
        <p:spPr>
          <a:xfrm>
            <a:off x="3729670" y="4601319"/>
            <a:ext cx="115825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AGENTS</a:t>
            </a:r>
            <a:endParaRPr lang="en-US" sz="560" dirty="0"/>
          </a:p>
        </p:txBody>
      </p:sp>
      <p:sp>
        <p:nvSpPr>
          <p:cNvPr id="67" name="Text 65"/>
          <p:cNvSpPr/>
          <p:nvPr/>
        </p:nvSpPr>
        <p:spPr>
          <a:xfrm>
            <a:off x="4835277" y="4461718"/>
            <a:ext cx="7590" cy="22860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8" name="Text 66"/>
          <p:cNvSpPr/>
          <p:nvPr/>
        </p:nvSpPr>
        <p:spPr>
          <a:xfrm>
            <a:off x="4790219" y="4444008"/>
            <a:ext cx="1158255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spc="-11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</a:t>
            </a:r>
            <a:endParaRPr lang="en-US" sz="1130" dirty="0"/>
          </a:p>
        </p:txBody>
      </p:sp>
      <p:sp>
        <p:nvSpPr>
          <p:cNvPr id="69" name="Text 67"/>
          <p:cNvSpPr/>
          <p:nvPr/>
        </p:nvSpPr>
        <p:spPr>
          <a:xfrm>
            <a:off x="4790219" y="4601319"/>
            <a:ext cx="115825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VERTICALS</a:t>
            </a:r>
            <a:endParaRPr lang="en-US" sz="560" dirty="0"/>
          </a:p>
        </p:txBody>
      </p:sp>
      <p:sp>
        <p:nvSpPr>
          <p:cNvPr id="70" name="Text 68"/>
          <p:cNvSpPr/>
          <p:nvPr/>
        </p:nvSpPr>
        <p:spPr>
          <a:xfrm>
            <a:off x="5895826" y="4461718"/>
            <a:ext cx="7590" cy="22860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1" name="Text 69"/>
          <p:cNvSpPr/>
          <p:nvPr/>
        </p:nvSpPr>
        <p:spPr>
          <a:xfrm>
            <a:off x="5850768" y="4444008"/>
            <a:ext cx="1158255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spc="-11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45 yrs</a:t>
            </a:r>
            <a:endParaRPr lang="en-US" sz="1130" dirty="0"/>
          </a:p>
        </p:txBody>
      </p:sp>
      <p:sp>
        <p:nvSpPr>
          <p:cNvPr id="72" name="Text 70"/>
          <p:cNvSpPr/>
          <p:nvPr/>
        </p:nvSpPr>
        <p:spPr>
          <a:xfrm>
            <a:off x="5850768" y="4601319"/>
            <a:ext cx="115825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EXPERTISE</a:t>
            </a:r>
            <a:endParaRPr lang="en-US" sz="560" dirty="0"/>
          </a:p>
        </p:txBody>
      </p:sp>
      <p:sp>
        <p:nvSpPr>
          <p:cNvPr id="73" name="Text 71"/>
          <p:cNvSpPr/>
          <p:nvPr/>
        </p:nvSpPr>
        <p:spPr>
          <a:xfrm>
            <a:off x="6956375" y="4461718"/>
            <a:ext cx="7590" cy="22860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4" name="Text 72"/>
          <p:cNvSpPr/>
          <p:nvPr/>
        </p:nvSpPr>
        <p:spPr>
          <a:xfrm>
            <a:off x="6948172" y="4465886"/>
            <a:ext cx="1610951" cy="231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868"/>
              </a:lnSpc>
              <a:buNone/>
            </a:pPr>
            <a:r>
              <a:rPr lang="en-US" sz="62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milestone anchored</a:t>
            </a:r>
            <a:br/>
            <a:pPr algn="ctr" indent="0" marL="0">
              <a:lnSpc>
                <a:spcPts val="868"/>
              </a:lnSpc>
              <a:buNone/>
            </a:pPr>
            <a:r>
              <a:rPr lang="en-US" sz="62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real program complexity</a:t>
            </a:r>
            <a:endParaRPr lang="en-US" sz="620" dirty="0"/>
          </a:p>
        </p:txBody>
      </p:sp>
      <p:sp>
        <p:nvSpPr>
          <p:cNvPr id="75" name="Text 73"/>
          <p:cNvSpPr/>
          <p:nvPr/>
        </p:nvSpPr>
        <p:spPr>
          <a:xfrm>
            <a:off x="400050" y="4836170"/>
            <a:ext cx="2075527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spc="34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LLC  |  EPC-INTELLIGENCE.AI</a:t>
            </a:r>
            <a:endParaRPr lang="en-US" sz="560" dirty="0"/>
          </a:p>
        </p:txBody>
      </p:sp>
      <p:sp>
        <p:nvSpPr>
          <p:cNvPr id="76" name="Text 74"/>
          <p:cNvSpPr/>
          <p:nvPr/>
        </p:nvSpPr>
        <p:spPr>
          <a:xfrm>
            <a:off x="7151936" y="4836170"/>
            <a:ext cx="175121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spc="22" kern="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For Authorized Recipients Only</a:t>
            </a:r>
            <a:endParaRPr lang="en-US" sz="560" dirty="0"/>
          </a:p>
        </p:txBody>
      </p:sp>
      <p:sp>
        <p:nvSpPr>
          <p:cNvPr id="77" name="Text 75"/>
          <p:cNvSpPr/>
          <p:nvPr/>
        </p:nvSpPr>
        <p:spPr>
          <a:xfrm>
            <a:off x="4565079" y="1032867"/>
            <a:ext cx="13841" cy="3111698"/>
          </a:xfrm>
          <a:prstGeom prst="rect">
            <a:avLst/>
          </a:prstGeom>
          <a:gradFill rotWithShape="1">
            <a:gsLst>
              <a:gs pos="0">
                <a:srgbClr val="BFDBFE"/>
              </a:gs>
              <a:gs pos="85000">
                <a:srgbClr val="CBD5E1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8" name="Text 76"/>
          <p:cNvSpPr/>
          <p:nvPr/>
        </p:nvSpPr>
        <p:spPr>
          <a:xfrm>
            <a:off x="4443115" y="997446"/>
            <a:ext cx="257770" cy="25777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</a:ln>
          <a:effectLst>
            <a:outerShdw sx="100000" sy="100000" kx="0" ky="0" algn="bl" rotWithShape="0" blurRad="57150" dist="13970" dir="5400000">
              <a:srgbClr val="2563eb">
                <a:alpha val="1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05706" y="1060037"/>
            <a:ext cx="132588" cy="132588"/>
          </a:xfrm>
          <a:prstGeom prst="rect">
            <a:avLst/>
          </a:prstGeom>
        </p:spPr>
      </p:pic>
      <p:sp>
        <p:nvSpPr>
          <p:cNvPr id="80" name="Text 77"/>
          <p:cNvSpPr/>
          <p:nvPr/>
        </p:nvSpPr>
        <p:spPr>
          <a:xfrm>
            <a:off x="4443115" y="1563886"/>
            <a:ext cx="257770" cy="25777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</a:ln>
          <a:effectLst>
            <a:outerShdw sx="100000" sy="100000" kx="0" ky="0" algn="bl" rotWithShape="0" blurRad="57150" dist="13970" dir="5400000">
              <a:srgbClr val="2563eb">
                <a:alpha val="1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5706" y="1626477"/>
            <a:ext cx="132588" cy="132588"/>
          </a:xfrm>
          <a:prstGeom prst="rect">
            <a:avLst/>
          </a:prstGeom>
        </p:spPr>
      </p:pic>
      <p:sp>
        <p:nvSpPr>
          <p:cNvPr id="82" name="Text 78"/>
          <p:cNvSpPr/>
          <p:nvPr/>
        </p:nvSpPr>
        <p:spPr>
          <a:xfrm>
            <a:off x="4443115" y="2151906"/>
            <a:ext cx="257770" cy="25777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</a:ln>
          <a:effectLst>
            <a:outerShdw sx="100000" sy="100000" kx="0" ky="0" algn="bl" rotWithShape="0" blurRad="57150" dist="13970" dir="5400000">
              <a:srgbClr val="2563eb">
                <a:alpha val="1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5706" y="2214497"/>
            <a:ext cx="132588" cy="132588"/>
          </a:xfrm>
          <a:prstGeom prst="rect">
            <a:avLst/>
          </a:prstGeom>
        </p:spPr>
      </p:pic>
      <p:sp>
        <p:nvSpPr>
          <p:cNvPr id="84" name="Text 79"/>
          <p:cNvSpPr/>
          <p:nvPr/>
        </p:nvSpPr>
        <p:spPr>
          <a:xfrm>
            <a:off x="4443115" y="2739777"/>
            <a:ext cx="257770" cy="25777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</a:ln>
          <a:effectLst>
            <a:outerShdw sx="100000" sy="100000" kx="0" ky="0" algn="bl" rotWithShape="0" blurRad="57150" dist="13970" dir="5400000">
              <a:srgbClr val="2563eb">
                <a:alpha val="1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05706" y="2802368"/>
            <a:ext cx="132588" cy="132588"/>
          </a:xfrm>
          <a:prstGeom prst="rect">
            <a:avLst/>
          </a:prstGeom>
        </p:spPr>
      </p:pic>
      <p:sp>
        <p:nvSpPr>
          <p:cNvPr id="86" name="Text 80"/>
          <p:cNvSpPr/>
          <p:nvPr/>
        </p:nvSpPr>
        <p:spPr>
          <a:xfrm>
            <a:off x="4429125" y="3327797"/>
            <a:ext cx="285750" cy="285750"/>
          </a:xfrm>
          <a:prstGeom prst="ellipse">
            <a:avLst/>
          </a:prstGeom>
          <a:solidFill>
            <a:srgbClr val="D97706"/>
          </a:solidFill>
          <a:ln w="19050">
            <a:solidFill>
              <a:srgbClr val="FFFFFF"/>
            </a:solidFill>
          </a:ln>
          <a:effectLst>
            <a:outerShdw sx="100000" sy="100000" kx="0" ky="0" algn="bl" rotWithShape="0" blurRad="101600" dist="50800" dir="16200000">
              <a:srgbClr val="d97706">
                <a:alpha val="18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05706" y="3404378"/>
            <a:ext cx="132588" cy="132588"/>
          </a:xfrm>
          <a:prstGeom prst="rect">
            <a:avLst/>
          </a:prstGeom>
        </p:spPr>
      </p:pic>
      <p:sp>
        <p:nvSpPr>
          <p:cNvPr id="88" name="Text 81"/>
          <p:cNvSpPr/>
          <p:nvPr/>
        </p:nvSpPr>
        <p:spPr>
          <a:xfrm>
            <a:off x="4443115" y="3922216"/>
            <a:ext cx="257770" cy="257770"/>
          </a:xfrm>
          <a:prstGeom prst="ellipse">
            <a:avLst/>
          </a:prstGeom>
          <a:solidFill>
            <a:srgbClr val="94A3B8"/>
          </a:solidFill>
          <a:ln w="19050">
            <a:solidFill>
              <a:srgbClr val="FFFFFF"/>
            </a:solidFill>
          </a:ln>
          <a:effectLst>
            <a:outerShdw sx="100000" sy="100000" kx="0" ky="0" algn="bl" rotWithShape="0" blurRad="57150" dist="13970" dir="5400000">
              <a:srgbClr val="2563eb">
                <a:alpha val="1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05632" y="3984733"/>
            <a:ext cx="132588" cy="1325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2857500" cy="2857500"/>
          </a:xfrm>
          <a:prstGeom prst="rect">
            <a:avLst/>
          </a:prstGeom>
          <a:gradFill rotWithShape="1">
            <a:gsLst>
              <a:gs pos="0">
                <a:srgbClr val="2563EB">
                  <a:alpha val="13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572250" y="2999780"/>
            <a:ext cx="2571750" cy="2143720"/>
          </a:xfrm>
          <a:prstGeom prst="rect">
            <a:avLst/>
          </a:prstGeom>
          <a:gradFill rotWithShape="1">
            <a:gsLst>
              <a:gs pos="0">
                <a:srgbClr val="F59E0B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7200" y="425946"/>
            <a:ext cx="257770" cy="21580"/>
          </a:xfrm>
          <a:prstGeom prst="roundRect">
            <a:avLst>
              <a:gd name="adj" fmla="val 64736"/>
            </a:avLst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85961" y="372070"/>
            <a:ext cx="1022702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 TEAM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457200" y="544711"/>
            <a:ext cx="8641080" cy="346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28"/>
              </a:lnSpc>
              <a:buNone/>
            </a:pPr>
            <a:r>
              <a:rPr lang="en-US" sz="2480" spc="-25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Founding </a:t>
            </a:r>
            <a:pPr algn="l" indent="0" marL="0">
              <a:lnSpc>
                <a:spcPts val="2728"/>
              </a:lnSpc>
              <a:buNone/>
            </a:pPr>
            <a:r>
              <a:rPr lang="en-US" sz="2480" b="1" spc="-25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Team</a:t>
            </a:r>
            <a:endParaRPr lang="en-US" sz="2480" dirty="0"/>
          </a:p>
        </p:txBody>
      </p:sp>
      <p:sp>
        <p:nvSpPr>
          <p:cNvPr id="9" name="Text 7"/>
          <p:cNvSpPr/>
          <p:nvPr/>
        </p:nvSpPr>
        <p:spPr>
          <a:xfrm>
            <a:off x="457200" y="920204"/>
            <a:ext cx="9052560" cy="192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5"/>
              </a:lnSpc>
              <a:spcBef>
                <a:spcPts val="230"/>
              </a:spcBef>
              <a:buNone/>
            </a:pPr>
            <a:r>
              <a:rPr lang="en-US" sz="1010" i="1" spc="1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by a practitioner — for practitioners</a:t>
            </a:r>
            <a:endParaRPr lang="en-US" sz="1010" dirty="0"/>
          </a:p>
        </p:txBody>
      </p:sp>
      <p:sp>
        <p:nvSpPr>
          <p:cNvPr id="10" name="Text 8"/>
          <p:cNvSpPr/>
          <p:nvPr/>
        </p:nvSpPr>
        <p:spPr>
          <a:xfrm>
            <a:off x="457200" y="1200150"/>
            <a:ext cx="4000500" cy="3943350"/>
          </a:xfrm>
          <a:prstGeom prst="roundRect">
            <a:avLst>
              <a:gd name="adj" fmla="val 3639"/>
            </a:avLst>
          </a:prstGeom>
          <a:gradFill rotWithShape="1">
            <a:gsLst>
              <a:gs pos="0">
                <a:srgbClr val="112040"/>
              </a:gs>
              <a:gs pos="100000">
                <a:srgbClr val="0D1B35"/>
              </a:gs>
            </a:gsLst>
            <a:lin ang="2700000" scaled="1"/>
          </a:gradFill>
          <a:ln w="9525">
            <a:solidFill>
              <a:srgbClr val="2563EB">
                <a:alpha val="28000"/>
              </a:srgbClr>
            </a:solidFill>
          </a:ln>
          <a:effectLst>
            <a:outerShdw sx="100000" sy="100000" kx="0" ky="0" algn="bl" rotWithShape="0" blurRad="457200" dist="171450" dir="5400000">
              <a:srgbClr val="000000">
                <a:alpha val="45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24495" y="1512838"/>
            <a:ext cx="614660" cy="676126"/>
          </a:xfrm>
          <a:prstGeom prst="ellipse">
            <a:avLst/>
          </a:prstGeom>
          <a:gradFill rotWithShape="1">
            <a:gsLst>
              <a:gs pos="0">
                <a:srgbClr val="1D4ED8"/>
              </a:gs>
              <a:gs pos="50000">
                <a:srgbClr val="2563EB"/>
              </a:gs>
              <a:gs pos="100000">
                <a:srgbClr val="1E40AF"/>
              </a:gs>
            </a:gsLst>
            <a:lin ang="2700000" scaled="1"/>
          </a:gradFill>
          <a:ln w="19050">
            <a:solidFill>
              <a:srgbClr val="60A5FA">
                <a:alpha val="30000"/>
              </a:srgbClr>
            </a:solidFill>
          </a:ln>
          <a:effectLst>
            <a:outerShdw sx="100000" sy="100000" kx="0" ky="0" algn="bl" rotWithShape="0" blurRad="200660" dist="50800" dir="16200000">
              <a:srgbClr val="2563eb">
                <a:alpha val="30000"/>
              </a:srgbClr>
            </a:outerShdw>
          </a:effectLst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spc="-18" kern="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JS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510605" y="1467445"/>
            <a:ext cx="2687119" cy="230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17"/>
              </a:lnSpc>
              <a:buNone/>
            </a:pPr>
            <a:r>
              <a:rPr lang="en-US" sz="1580" spc="-16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Javier Salazar</a:t>
            </a:r>
            <a:endParaRPr lang="en-US" sz="1580" dirty="0"/>
          </a:p>
        </p:txBody>
      </p:sp>
      <p:sp>
        <p:nvSpPr>
          <p:cNvPr id="13" name="Text 11"/>
          <p:cNvSpPr/>
          <p:nvPr/>
        </p:nvSpPr>
        <p:spPr>
          <a:xfrm>
            <a:off x="1510605" y="1741289"/>
            <a:ext cx="1047155" cy="216396"/>
          </a:xfrm>
          <a:prstGeom prst="roundRect">
            <a:avLst>
              <a:gd name="adj" fmla="val 66318"/>
            </a:avLst>
          </a:prstGeom>
          <a:solidFill>
            <a:srgbClr val="2563EB">
              <a:alpha val="15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86517" y="1783119"/>
            <a:ext cx="132588" cy="13258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734592" y="1779984"/>
            <a:ext cx="784667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731889" y="1986855"/>
            <a:ext cx="1290042" cy="204639"/>
          </a:xfrm>
          <a:prstGeom prst="roundRect">
            <a:avLst>
              <a:gd name="adj" fmla="val 70129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2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REGISTERED IN TEXAS</a:t>
            </a:r>
            <a:endParaRPr lang="en-US" sz="650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88081" y="2013579"/>
            <a:ext cx="132588" cy="13258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24495" y="2344341"/>
            <a:ext cx="1697385" cy="577453"/>
          </a:xfrm>
          <a:prstGeom prst="roundRect">
            <a:avLst>
              <a:gd name="adj" fmla="val 12316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820341" y="2424857"/>
            <a:ext cx="200620" cy="200620"/>
          </a:xfrm>
          <a:prstGeom prst="roundRect">
            <a:avLst>
              <a:gd name="adj" fmla="val 28487"/>
            </a:avLst>
          </a:prstGeom>
          <a:solidFill>
            <a:srgbClr val="2563EB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4282" y="2458798"/>
            <a:ext cx="132588" cy="1325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91952" y="2424857"/>
            <a:ext cx="1258764" cy="4372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6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Years Experience</a:t>
            </a:r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program management across all major verticals</a:t>
            </a:r>
            <a:endParaRPr lang="en-US" sz="730" dirty="0"/>
          </a:p>
        </p:txBody>
      </p:sp>
      <p:sp>
        <p:nvSpPr>
          <p:cNvPr id="22" name="Text 17"/>
          <p:cNvSpPr/>
          <p:nvPr/>
        </p:nvSpPr>
        <p:spPr>
          <a:xfrm>
            <a:off x="2492871" y="2344341"/>
            <a:ext cx="1697534" cy="577453"/>
          </a:xfrm>
          <a:prstGeom prst="roundRect">
            <a:avLst>
              <a:gd name="adj" fmla="val 12316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8"/>
          <p:cNvSpPr/>
          <p:nvPr/>
        </p:nvSpPr>
        <p:spPr>
          <a:xfrm>
            <a:off x="2588716" y="2424857"/>
            <a:ext cx="200620" cy="200620"/>
          </a:xfrm>
          <a:prstGeom prst="roundRect">
            <a:avLst>
              <a:gd name="adj" fmla="val 28487"/>
            </a:avLst>
          </a:prstGeom>
          <a:solidFill>
            <a:srgbClr val="2563EB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2658" y="2458798"/>
            <a:ext cx="132588" cy="13258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2860328" y="2424857"/>
            <a:ext cx="1258916" cy="4372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6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$8B+ Programs Led</a:t>
            </a:r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capital program value managed across career</a:t>
            </a:r>
            <a:endParaRPr lang="en-US" sz="730" dirty="0"/>
          </a:p>
        </p:txBody>
      </p:sp>
      <p:sp>
        <p:nvSpPr>
          <p:cNvPr id="26" name="Text 20"/>
          <p:cNvSpPr/>
          <p:nvPr/>
        </p:nvSpPr>
        <p:spPr>
          <a:xfrm>
            <a:off x="724495" y="2992785"/>
            <a:ext cx="1697385" cy="711845"/>
          </a:xfrm>
          <a:prstGeom prst="roundRect">
            <a:avLst>
              <a:gd name="adj" fmla="val 9991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1"/>
          <p:cNvSpPr/>
          <p:nvPr/>
        </p:nvSpPr>
        <p:spPr>
          <a:xfrm>
            <a:off x="820341" y="3073301"/>
            <a:ext cx="200620" cy="200620"/>
          </a:xfrm>
          <a:prstGeom prst="roundRect">
            <a:avLst>
              <a:gd name="adj" fmla="val 28487"/>
            </a:avLst>
          </a:prstGeom>
          <a:solidFill>
            <a:srgbClr val="2563EB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4282" y="3107243"/>
            <a:ext cx="132588" cy="132588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1091952" y="3073301"/>
            <a:ext cx="1258764" cy="578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6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Multi-Vertical Expert</a:t>
            </a:r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Highways, airports, healthcare &amp; K-12 construction</a:t>
            </a:r>
            <a:endParaRPr lang="en-US" sz="730" dirty="0"/>
          </a:p>
        </p:txBody>
      </p:sp>
      <p:sp>
        <p:nvSpPr>
          <p:cNvPr id="30" name="Text 23"/>
          <p:cNvSpPr/>
          <p:nvPr/>
        </p:nvSpPr>
        <p:spPr>
          <a:xfrm>
            <a:off x="2492871" y="2992785"/>
            <a:ext cx="1697534" cy="711845"/>
          </a:xfrm>
          <a:prstGeom prst="roundRect">
            <a:avLst>
              <a:gd name="adj" fmla="val 9991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4"/>
          <p:cNvSpPr/>
          <p:nvPr/>
        </p:nvSpPr>
        <p:spPr>
          <a:xfrm>
            <a:off x="2588716" y="3073301"/>
            <a:ext cx="200620" cy="200620"/>
          </a:xfrm>
          <a:prstGeom prst="roundRect">
            <a:avLst>
              <a:gd name="adj" fmla="val 28487"/>
            </a:avLst>
          </a:prstGeom>
          <a:solidFill>
            <a:srgbClr val="2563EB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22658" y="3107243"/>
            <a:ext cx="132588" cy="13258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2860328" y="3073301"/>
            <a:ext cx="1258916" cy="578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6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Domain Expert</a:t>
            </a:r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EVM · FAA compliance · TJC standards · TEA bond programs</a:t>
            </a:r>
            <a:endParaRPr lang="en-US" sz="730" dirty="0"/>
          </a:p>
        </p:txBody>
      </p:sp>
      <p:sp>
        <p:nvSpPr>
          <p:cNvPr id="34" name="Text 26"/>
          <p:cNvSpPr/>
          <p:nvPr/>
        </p:nvSpPr>
        <p:spPr>
          <a:xfrm>
            <a:off x="724495" y="3862090"/>
            <a:ext cx="3465909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27"/>
          <p:cNvSpPr/>
          <p:nvPr/>
        </p:nvSpPr>
        <p:spPr>
          <a:xfrm>
            <a:off x="694169" y="3999756"/>
            <a:ext cx="927131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60"/>
              </a:lnSpc>
              <a:buNone/>
            </a:pPr>
            <a:r>
              <a:rPr lang="en-US" sz="1460" b="1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45</a:t>
            </a:r>
            <a:endParaRPr lang="en-US" sz="1460" dirty="0"/>
          </a:p>
        </p:txBody>
      </p:sp>
      <p:sp>
        <p:nvSpPr>
          <p:cNvPr id="36" name="Text 28"/>
          <p:cNvSpPr/>
          <p:nvPr/>
        </p:nvSpPr>
        <p:spPr>
          <a:xfrm>
            <a:off x="681171" y="4206776"/>
            <a:ext cx="95312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3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EXPERTISE</a:t>
            </a:r>
            <a:endParaRPr lang="en-US" sz="620" dirty="0"/>
          </a:p>
        </p:txBody>
      </p:sp>
      <p:sp>
        <p:nvSpPr>
          <p:cNvPr id="37" name="Text 29"/>
          <p:cNvSpPr/>
          <p:nvPr/>
        </p:nvSpPr>
        <p:spPr>
          <a:xfrm>
            <a:off x="1560646" y="3999756"/>
            <a:ext cx="927131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60"/>
              </a:lnSpc>
              <a:buNone/>
            </a:pPr>
            <a:r>
              <a:rPr lang="en-US" sz="1460" b="1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$8B+</a:t>
            </a:r>
            <a:endParaRPr lang="en-US" sz="1460" dirty="0"/>
          </a:p>
        </p:txBody>
      </p:sp>
      <p:sp>
        <p:nvSpPr>
          <p:cNvPr id="38" name="Text 30"/>
          <p:cNvSpPr/>
          <p:nvPr/>
        </p:nvSpPr>
        <p:spPr>
          <a:xfrm>
            <a:off x="1547649" y="4206776"/>
            <a:ext cx="95312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3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PROGRAMS LED</a:t>
            </a:r>
            <a:endParaRPr lang="en-US" sz="620" dirty="0"/>
          </a:p>
        </p:txBody>
      </p:sp>
      <p:sp>
        <p:nvSpPr>
          <p:cNvPr id="39" name="Text 31"/>
          <p:cNvSpPr/>
          <p:nvPr/>
        </p:nvSpPr>
        <p:spPr>
          <a:xfrm>
            <a:off x="2427123" y="3999756"/>
            <a:ext cx="927131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60"/>
              </a:lnSpc>
              <a:buNone/>
            </a:pPr>
            <a:r>
              <a:rPr lang="en-US" sz="1460" b="1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</a:t>
            </a:r>
            <a:endParaRPr lang="en-US" sz="1460" dirty="0"/>
          </a:p>
        </p:txBody>
      </p:sp>
      <p:sp>
        <p:nvSpPr>
          <p:cNvPr id="40" name="Text 32"/>
          <p:cNvSpPr/>
          <p:nvPr/>
        </p:nvSpPr>
        <p:spPr>
          <a:xfrm>
            <a:off x="2448785" y="4206776"/>
            <a:ext cx="883807" cy="247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3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VERTICALS MASTERED</a:t>
            </a:r>
            <a:endParaRPr lang="en-US" sz="620" dirty="0"/>
          </a:p>
        </p:txBody>
      </p:sp>
      <p:sp>
        <p:nvSpPr>
          <p:cNvPr id="41" name="Text 33"/>
          <p:cNvSpPr/>
          <p:nvPr/>
        </p:nvSpPr>
        <p:spPr>
          <a:xfrm>
            <a:off x="3293601" y="3999756"/>
            <a:ext cx="927131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60"/>
              </a:lnSpc>
              <a:buNone/>
            </a:pPr>
            <a:r>
              <a:rPr lang="en-US" sz="1460" b="1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14</a:t>
            </a:r>
            <a:endParaRPr lang="en-US" sz="1460" dirty="0"/>
          </a:p>
        </p:txBody>
      </p:sp>
      <p:sp>
        <p:nvSpPr>
          <p:cNvPr id="42" name="Text 34"/>
          <p:cNvSpPr/>
          <p:nvPr/>
        </p:nvSpPr>
        <p:spPr>
          <a:xfrm>
            <a:off x="3315263" y="4206776"/>
            <a:ext cx="883807" cy="247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3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MODULES</a:t>
            </a:r>
            <a:endParaRPr lang="en-US" sz="620" dirty="0"/>
          </a:p>
        </p:txBody>
      </p:sp>
      <p:sp>
        <p:nvSpPr>
          <p:cNvPr id="43" name="Text 35"/>
          <p:cNvSpPr/>
          <p:nvPr/>
        </p:nvSpPr>
        <p:spPr>
          <a:xfrm>
            <a:off x="724495" y="4570958"/>
            <a:ext cx="3465909" cy="439043"/>
          </a:xfrm>
          <a:prstGeom prst="roundRect">
            <a:avLst>
              <a:gd name="adj" fmla="val 1619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4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9605" y="4724111"/>
            <a:ext cx="132588" cy="132588"/>
          </a:xfrm>
          <a:prstGeom prst="rect">
            <a:avLst/>
          </a:prstGeom>
        </p:spPr>
      </p:pic>
      <p:sp>
        <p:nvSpPr>
          <p:cNvPr id="45" name="Text 36"/>
          <p:cNvSpPr/>
          <p:nvPr/>
        </p:nvSpPr>
        <p:spPr>
          <a:xfrm>
            <a:off x="980629" y="4651474"/>
            <a:ext cx="1154171" cy="2919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jsalazar@epc-intelligence.ai</a:t>
            </a:r>
            <a:endParaRPr lang="en-US" sz="730" dirty="0"/>
          </a:p>
        </p:txBody>
      </p:sp>
      <p:sp>
        <p:nvSpPr>
          <p:cNvPr id="46" name="Text 37"/>
          <p:cNvSpPr/>
          <p:nvPr/>
        </p:nvSpPr>
        <p:spPr>
          <a:xfrm>
            <a:off x="2198489" y="4676180"/>
            <a:ext cx="4354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7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1200" dirty="0"/>
          </a:p>
        </p:txBody>
      </p:sp>
      <p:pic>
        <p:nvPicPr>
          <p:cNvPr id="4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295683" y="4724111"/>
            <a:ext cx="132588" cy="132588"/>
          </a:xfrm>
          <a:prstGeom prst="rect">
            <a:avLst/>
          </a:prstGeom>
        </p:spPr>
      </p:pic>
      <p:sp>
        <p:nvSpPr>
          <p:cNvPr id="48" name="Text 38"/>
          <p:cNvSpPr/>
          <p:nvPr/>
        </p:nvSpPr>
        <p:spPr>
          <a:xfrm>
            <a:off x="2456706" y="4651474"/>
            <a:ext cx="742021" cy="2919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epc-intelligence.ai</a:t>
            </a:r>
            <a:endParaRPr lang="en-US" sz="730" dirty="0"/>
          </a:p>
        </p:txBody>
      </p:sp>
      <p:sp>
        <p:nvSpPr>
          <p:cNvPr id="49" name="Text 39"/>
          <p:cNvSpPr/>
          <p:nvPr/>
        </p:nvSpPr>
        <p:spPr>
          <a:xfrm>
            <a:off x="3270498" y="4676180"/>
            <a:ext cx="4354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7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1200" dirty="0"/>
          </a:p>
        </p:txBody>
      </p:sp>
      <p:pic>
        <p:nvPicPr>
          <p:cNvPr id="50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67692" y="4724111"/>
            <a:ext cx="132588" cy="132588"/>
          </a:xfrm>
          <a:prstGeom prst="rect">
            <a:avLst/>
          </a:prstGeom>
        </p:spPr>
      </p:pic>
      <p:sp>
        <p:nvSpPr>
          <p:cNvPr id="51" name="Text 40"/>
          <p:cNvSpPr/>
          <p:nvPr/>
        </p:nvSpPr>
        <p:spPr>
          <a:xfrm>
            <a:off x="3528715" y="4651474"/>
            <a:ext cx="548622" cy="2919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Dallas, Texas</a:t>
            </a:r>
            <a:endParaRPr lang="en-US" sz="730" dirty="0"/>
          </a:p>
        </p:txBody>
      </p:sp>
      <p:sp>
        <p:nvSpPr>
          <p:cNvPr id="52" name="Text 41"/>
          <p:cNvSpPr/>
          <p:nvPr/>
        </p:nvSpPr>
        <p:spPr>
          <a:xfrm>
            <a:off x="4715470" y="1200150"/>
            <a:ext cx="436846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spc="10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DOMAIN EXPERTISE</a:t>
            </a:r>
            <a:endParaRPr lang="en-US" sz="680" dirty="0"/>
          </a:p>
        </p:txBody>
      </p:sp>
      <p:sp>
        <p:nvSpPr>
          <p:cNvPr id="53" name="Text 42"/>
          <p:cNvSpPr/>
          <p:nvPr/>
        </p:nvSpPr>
        <p:spPr>
          <a:xfrm>
            <a:off x="4715470" y="1457771"/>
            <a:ext cx="3971330" cy="547241"/>
          </a:xfrm>
          <a:prstGeom prst="roundRect">
            <a:avLst>
              <a:gd name="adj" fmla="val 18334"/>
            </a:avLst>
          </a:prstGeom>
          <a:solidFill>
            <a:srgbClr val="112040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43"/>
          <p:cNvSpPr/>
          <p:nvPr/>
        </p:nvSpPr>
        <p:spPr>
          <a:xfrm>
            <a:off x="4868466" y="1581596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3B82F6">
              <a:alpha val="14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5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951967" y="1665098"/>
            <a:ext cx="132588" cy="132588"/>
          </a:xfrm>
          <a:prstGeom prst="rect">
            <a:avLst/>
          </a:prstGeom>
        </p:spPr>
      </p:pic>
      <p:sp>
        <p:nvSpPr>
          <p:cNvPr id="56" name="Text 44"/>
          <p:cNvSpPr/>
          <p:nvPr/>
        </p:nvSpPr>
        <p:spPr>
          <a:xfrm>
            <a:off x="5282357" y="1582341"/>
            <a:ext cx="2963332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Highways</a:t>
            </a:r>
            <a:endParaRPr lang="en-US" sz="840" dirty="0"/>
          </a:p>
        </p:txBody>
      </p:sp>
      <p:sp>
        <p:nvSpPr>
          <p:cNvPr id="57" name="Text 45"/>
          <p:cNvSpPr/>
          <p:nvPr/>
        </p:nvSpPr>
        <p:spPr>
          <a:xfrm>
            <a:off x="5282357" y="1756172"/>
            <a:ext cx="2963332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TxDOT · FHWA · USACE · Right-of-Way · </a:t>
            </a:r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$4.10B CTRMA Program</a:t>
            </a:r>
            <a:endParaRPr lang="en-US" sz="700" dirty="0"/>
          </a:p>
        </p:txBody>
      </p:sp>
      <p:sp>
        <p:nvSpPr>
          <p:cNvPr id="58" name="Text 46"/>
          <p:cNvSpPr/>
          <p:nvPr/>
        </p:nvSpPr>
        <p:spPr>
          <a:xfrm>
            <a:off x="4715470" y="2119313"/>
            <a:ext cx="3971330" cy="547241"/>
          </a:xfrm>
          <a:prstGeom prst="roundRect">
            <a:avLst>
              <a:gd name="adj" fmla="val 18334"/>
            </a:avLst>
          </a:prstGeom>
          <a:solidFill>
            <a:srgbClr val="112040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47"/>
          <p:cNvSpPr/>
          <p:nvPr/>
        </p:nvSpPr>
        <p:spPr>
          <a:xfrm>
            <a:off x="4868466" y="2243138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06B6D4">
              <a:alpha val="14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0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951967" y="2326639"/>
            <a:ext cx="132588" cy="132588"/>
          </a:xfrm>
          <a:prstGeom prst="rect">
            <a:avLst/>
          </a:prstGeom>
        </p:spPr>
      </p:pic>
      <p:sp>
        <p:nvSpPr>
          <p:cNvPr id="61" name="Text 48"/>
          <p:cNvSpPr/>
          <p:nvPr/>
        </p:nvSpPr>
        <p:spPr>
          <a:xfrm>
            <a:off x="5282357" y="2243882"/>
            <a:ext cx="3014737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Airport Capital Programs</a:t>
            </a:r>
            <a:endParaRPr lang="en-US" sz="840" dirty="0"/>
          </a:p>
        </p:txBody>
      </p:sp>
      <p:sp>
        <p:nvSpPr>
          <p:cNvPr id="62" name="Text 49"/>
          <p:cNvSpPr/>
          <p:nvPr/>
        </p:nvSpPr>
        <p:spPr>
          <a:xfrm>
            <a:off x="5282357" y="2417713"/>
            <a:ext cx="3014737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FAA AIP · CSPP · NOTAM · Part 139 · </a:t>
            </a:r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$1.24B Dallas Love Field CIP</a:t>
            </a:r>
            <a:endParaRPr lang="en-US" sz="700" dirty="0"/>
          </a:p>
        </p:txBody>
      </p:sp>
      <p:sp>
        <p:nvSpPr>
          <p:cNvPr id="63" name="Text 50"/>
          <p:cNvSpPr/>
          <p:nvPr/>
        </p:nvSpPr>
        <p:spPr>
          <a:xfrm>
            <a:off x="4715470" y="2780854"/>
            <a:ext cx="3971330" cy="547241"/>
          </a:xfrm>
          <a:prstGeom prst="roundRect">
            <a:avLst>
              <a:gd name="adj" fmla="val 18334"/>
            </a:avLst>
          </a:prstGeom>
          <a:solidFill>
            <a:srgbClr val="112040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4" name="Text 51"/>
          <p:cNvSpPr/>
          <p:nvPr/>
        </p:nvSpPr>
        <p:spPr>
          <a:xfrm>
            <a:off x="4868466" y="2904679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8B5CF6">
              <a:alpha val="14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5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951967" y="2988180"/>
            <a:ext cx="132588" cy="132588"/>
          </a:xfrm>
          <a:prstGeom prst="rect">
            <a:avLst/>
          </a:prstGeom>
        </p:spPr>
      </p:pic>
      <p:sp>
        <p:nvSpPr>
          <p:cNvPr id="66" name="Text 52"/>
          <p:cNvSpPr/>
          <p:nvPr/>
        </p:nvSpPr>
        <p:spPr>
          <a:xfrm>
            <a:off x="5282357" y="2905423"/>
            <a:ext cx="3199075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Construction</a:t>
            </a:r>
            <a:endParaRPr lang="en-US" sz="840" dirty="0"/>
          </a:p>
        </p:txBody>
      </p:sp>
      <p:sp>
        <p:nvSpPr>
          <p:cNvPr id="67" name="Text 53"/>
          <p:cNvSpPr/>
          <p:nvPr/>
        </p:nvSpPr>
        <p:spPr>
          <a:xfrm>
            <a:off x="5282357" y="3079254"/>
            <a:ext cx="3199075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TJC · ICRA/ILSM · PCRA · Infection Control · </a:t>
            </a:r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$847M Memorial Hermann</a:t>
            </a:r>
            <a:endParaRPr lang="en-US" sz="700" dirty="0"/>
          </a:p>
        </p:txBody>
      </p:sp>
      <p:sp>
        <p:nvSpPr>
          <p:cNvPr id="68" name="Text 54"/>
          <p:cNvSpPr/>
          <p:nvPr/>
        </p:nvSpPr>
        <p:spPr>
          <a:xfrm>
            <a:off x="4715470" y="3442395"/>
            <a:ext cx="3971330" cy="547241"/>
          </a:xfrm>
          <a:prstGeom prst="roundRect">
            <a:avLst>
              <a:gd name="adj" fmla="val 18334"/>
            </a:avLst>
          </a:prstGeom>
          <a:solidFill>
            <a:srgbClr val="112040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9" name="Text 55"/>
          <p:cNvSpPr/>
          <p:nvPr/>
        </p:nvSpPr>
        <p:spPr>
          <a:xfrm>
            <a:off x="4868466" y="3566220"/>
            <a:ext cx="299591" cy="299591"/>
          </a:xfrm>
          <a:prstGeom prst="roundRect">
            <a:avLst>
              <a:gd name="adj" fmla="val 23739"/>
            </a:avLst>
          </a:prstGeom>
          <a:solidFill>
            <a:srgbClr val="F59E0B">
              <a:alpha val="14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0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951967" y="3649721"/>
            <a:ext cx="132588" cy="132588"/>
          </a:xfrm>
          <a:prstGeom prst="rect">
            <a:avLst/>
          </a:prstGeom>
        </p:spPr>
      </p:pic>
      <p:sp>
        <p:nvSpPr>
          <p:cNvPr id="71" name="Text 56"/>
          <p:cNvSpPr/>
          <p:nvPr/>
        </p:nvSpPr>
        <p:spPr>
          <a:xfrm>
            <a:off x="5282357" y="3566964"/>
            <a:ext cx="3003768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 Education Bond Programs</a:t>
            </a:r>
            <a:endParaRPr lang="en-US" sz="840" dirty="0"/>
          </a:p>
        </p:txBody>
      </p:sp>
      <p:sp>
        <p:nvSpPr>
          <p:cNvPr id="72" name="Text 57"/>
          <p:cNvSpPr/>
          <p:nvPr/>
        </p:nvSpPr>
        <p:spPr>
          <a:xfrm>
            <a:off x="5282357" y="3740795"/>
            <a:ext cx="3003768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 compliance · HUB · Bond Oversight · </a:t>
            </a:r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$1.85B North Central ISD</a:t>
            </a:r>
            <a:endParaRPr lang="en-US" sz="700" dirty="0"/>
          </a:p>
        </p:txBody>
      </p:sp>
      <p:sp>
        <p:nvSpPr>
          <p:cNvPr id="73" name="Text 58"/>
          <p:cNvSpPr/>
          <p:nvPr/>
        </p:nvSpPr>
        <p:spPr>
          <a:xfrm>
            <a:off x="4715470" y="4103936"/>
            <a:ext cx="3971330" cy="660499"/>
          </a:xfrm>
          <a:prstGeom prst="roundRect">
            <a:avLst>
              <a:gd name="adj" fmla="val 15190"/>
            </a:avLst>
          </a:prstGeom>
          <a:gradFill rotWithShape="1">
            <a:gsLst>
              <a:gs pos="0">
                <a:srgbClr val="F59E0B">
                  <a:alpha val="8000"/>
                </a:srgbClr>
              </a:gs>
              <a:gs pos="100000">
                <a:srgbClr val="2563EB">
                  <a:alpha val="6000"/>
                </a:srgbClr>
              </a:gs>
            </a:gsLst>
            <a:lin ang="2700000" scaled="1"/>
          </a:gradFill>
          <a:ln w="9525">
            <a:solidFill>
              <a:srgbClr val="F59E0B">
                <a:alpha val="2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4" name="Text 59"/>
          <p:cNvSpPr/>
          <p:nvPr/>
        </p:nvSpPr>
        <p:spPr>
          <a:xfrm>
            <a:off x="4868466" y="4291310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F59E0B">
              <a:alpha val="14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5" name="Image 13" descr="preencoded.png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944972" y="4367817"/>
            <a:ext cx="132588" cy="132588"/>
          </a:xfrm>
          <a:prstGeom prst="rect">
            <a:avLst/>
          </a:prstGeom>
        </p:spPr>
      </p:pic>
      <p:sp>
        <p:nvSpPr>
          <p:cNvPr id="76" name="Text 60"/>
          <p:cNvSpPr/>
          <p:nvPr/>
        </p:nvSpPr>
        <p:spPr>
          <a:xfrm>
            <a:off x="5268516" y="4227761"/>
            <a:ext cx="3591818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the Leadership Team</a:t>
            </a:r>
            <a:endParaRPr lang="en-US" sz="790" dirty="0"/>
          </a:p>
        </p:txBody>
      </p:sp>
      <p:sp>
        <p:nvSpPr>
          <p:cNvPr id="77" name="Text 61"/>
          <p:cNvSpPr/>
          <p:nvPr/>
        </p:nvSpPr>
        <p:spPr>
          <a:xfrm>
            <a:off x="5268516" y="4392067"/>
            <a:ext cx="3330595" cy="260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Actively recruiting engineering, AI, and enterprise sales leadership. Key hires planned immediately with funding secured.</a:t>
            </a:r>
            <a:endParaRPr lang="en-US" sz="700" dirty="0"/>
          </a:p>
        </p:txBody>
      </p:sp>
      <p:sp>
        <p:nvSpPr>
          <p:cNvPr id="78" name="Text 62"/>
          <p:cNvSpPr/>
          <p:nvPr/>
        </p:nvSpPr>
        <p:spPr>
          <a:xfrm>
            <a:off x="457200" y="4746724"/>
            <a:ext cx="822960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9" name="Text 63"/>
          <p:cNvSpPr/>
          <p:nvPr/>
        </p:nvSpPr>
        <p:spPr>
          <a:xfrm>
            <a:off x="457200" y="4842570"/>
            <a:ext cx="1360274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spc="8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LLC</a:t>
            </a:r>
            <a:endParaRPr lang="en-US" sz="680" dirty="0"/>
          </a:p>
        </p:txBody>
      </p:sp>
      <p:sp>
        <p:nvSpPr>
          <p:cNvPr id="80" name="Text 64"/>
          <p:cNvSpPr/>
          <p:nvPr/>
        </p:nvSpPr>
        <p:spPr>
          <a:xfrm>
            <a:off x="5567065" y="4848225"/>
            <a:ext cx="343170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spc="37" kern="0" dirty="0">
                <a:solidFill>
                  <a:srgbClr val="94A3B8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For Authorized Recipients Only  |  © 2026 EPC-Intelligence LLC</a:t>
            </a:r>
            <a:endParaRPr lang="en-US" sz="620" dirty="0"/>
          </a:p>
        </p:txBody>
      </p:sp>
      <p:sp>
        <p:nvSpPr>
          <p:cNvPr id="81" name="Text 65"/>
          <p:cNvSpPr/>
          <p:nvPr/>
        </p:nvSpPr>
        <p:spPr>
          <a:xfrm>
            <a:off x="466725" y="1209675"/>
            <a:ext cx="3981450" cy="21580"/>
          </a:xfrm>
          <a:custGeom>
            <a:avLst/>
            <a:gdLst/>
            <a:ahLst/>
            <a:cxnLst/>
            <a:rect l="l" t="t" r="r" b="b"/>
            <a:pathLst>
              <a:path w="3981450" h="21580">
                <a:moveTo>
                  <a:pt x="143510" y="0"/>
                </a:moveTo>
                <a:lnTo>
                  <a:pt x="3837940" y="0"/>
                </a:lnTo>
                <a:lnTo>
                  <a:pt x="3837940" y="0"/>
                </a:lnTo>
                <a:lnTo>
                  <a:pt x="3865937" y="2758"/>
                </a:lnTo>
                <a:lnTo>
                  <a:pt x="3892859" y="10924"/>
                </a:lnTo>
                <a:lnTo>
                  <a:pt x="3917670" y="21580"/>
                </a:lnTo>
                <a:lnTo>
                  <a:pt x="3939417" y="21580"/>
                </a:lnTo>
                <a:lnTo>
                  <a:pt x="3957264" y="21580"/>
                </a:lnTo>
                <a:lnTo>
                  <a:pt x="3970526" y="21580"/>
                </a:lnTo>
                <a:lnTo>
                  <a:pt x="3978692" y="21580"/>
                </a:lnTo>
                <a:lnTo>
                  <a:pt x="3981450" y="21580"/>
                </a:lnTo>
                <a:lnTo>
                  <a:pt x="3981450" y="21580"/>
                </a:lnTo>
                <a:lnTo>
                  <a:pt x="0" y="21580"/>
                </a:lnTo>
                <a:lnTo>
                  <a:pt x="0" y="143510"/>
                </a:lnTo>
                <a:lnTo>
                  <a:pt x="143510" y="0"/>
                </a:lnTo>
                <a:lnTo>
                  <a:pt x="115513" y="2758"/>
                </a:lnTo>
                <a:lnTo>
                  <a:pt x="88591" y="10924"/>
                </a:lnTo>
                <a:lnTo>
                  <a:pt x="63780" y="21580"/>
                </a:lnTo>
                <a:lnTo>
                  <a:pt x="42033" y="21580"/>
                </a:lnTo>
                <a:lnTo>
                  <a:pt x="24186" y="21580"/>
                </a:lnTo>
                <a:lnTo>
                  <a:pt x="10924" y="21580"/>
                </a:lnTo>
                <a:lnTo>
                  <a:pt x="2758" y="21580"/>
                </a:lnTo>
                <a:lnTo>
                  <a:pt x="0" y="21580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50000">
                <a:srgbClr val="60A5FA"/>
              </a:gs>
              <a:gs pos="100000">
                <a:srgbClr val="2563EB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2" name="Text 66"/>
          <p:cNvSpPr/>
          <p:nvPr/>
        </p:nvSpPr>
        <p:spPr>
          <a:xfrm>
            <a:off x="4724995" y="1467296"/>
            <a:ext cx="21580" cy="528191"/>
          </a:xfrm>
          <a:custGeom>
            <a:avLst/>
            <a:gdLst/>
            <a:ahLst/>
            <a:cxnLst/>
            <a:rect l="l" t="t" r="r" b="b"/>
            <a:pathLst>
              <a:path w="21580" h="528191">
                <a:moveTo>
                  <a:pt x="0" y="100330"/>
                </a:moveTo>
                <a:lnTo>
                  <a:pt x="2698" y="77221"/>
                </a:lnTo>
                <a:lnTo>
                  <a:pt x="5395" y="67873"/>
                </a:lnTo>
                <a:lnTo>
                  <a:pt x="8093" y="60854"/>
                </a:lnTo>
                <a:lnTo>
                  <a:pt x="10790" y="55067"/>
                </a:lnTo>
                <a:lnTo>
                  <a:pt x="13488" y="50085"/>
                </a:lnTo>
                <a:lnTo>
                  <a:pt x="16185" y="45688"/>
                </a:lnTo>
                <a:lnTo>
                  <a:pt x="18883" y="41743"/>
                </a:lnTo>
                <a:lnTo>
                  <a:pt x="21580" y="38164"/>
                </a:lnTo>
                <a:lnTo>
                  <a:pt x="21580" y="490026"/>
                </a:lnTo>
                <a:lnTo>
                  <a:pt x="18883" y="486448"/>
                </a:lnTo>
                <a:lnTo>
                  <a:pt x="16185" y="482503"/>
                </a:lnTo>
                <a:lnTo>
                  <a:pt x="13488" y="478105"/>
                </a:lnTo>
                <a:lnTo>
                  <a:pt x="10790" y="473124"/>
                </a:lnTo>
                <a:lnTo>
                  <a:pt x="8093" y="467337"/>
                </a:lnTo>
                <a:lnTo>
                  <a:pt x="5395" y="460318"/>
                </a:lnTo>
                <a:lnTo>
                  <a:pt x="2698" y="450970"/>
                </a:lnTo>
                <a:lnTo>
                  <a:pt x="0" y="427861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3" name="Text 67"/>
          <p:cNvSpPr/>
          <p:nvPr/>
        </p:nvSpPr>
        <p:spPr>
          <a:xfrm>
            <a:off x="4724995" y="2128838"/>
            <a:ext cx="21580" cy="528191"/>
          </a:xfrm>
          <a:custGeom>
            <a:avLst/>
            <a:gdLst/>
            <a:ahLst/>
            <a:cxnLst/>
            <a:rect l="l" t="t" r="r" b="b"/>
            <a:pathLst>
              <a:path w="21580" h="528191">
                <a:moveTo>
                  <a:pt x="0" y="100330"/>
                </a:moveTo>
                <a:lnTo>
                  <a:pt x="2698" y="77221"/>
                </a:lnTo>
                <a:lnTo>
                  <a:pt x="5395" y="67873"/>
                </a:lnTo>
                <a:lnTo>
                  <a:pt x="8093" y="60854"/>
                </a:lnTo>
                <a:lnTo>
                  <a:pt x="10790" y="55067"/>
                </a:lnTo>
                <a:lnTo>
                  <a:pt x="13488" y="50085"/>
                </a:lnTo>
                <a:lnTo>
                  <a:pt x="16185" y="45688"/>
                </a:lnTo>
                <a:lnTo>
                  <a:pt x="18883" y="41743"/>
                </a:lnTo>
                <a:lnTo>
                  <a:pt x="21580" y="38164"/>
                </a:lnTo>
                <a:lnTo>
                  <a:pt x="21580" y="490026"/>
                </a:lnTo>
                <a:lnTo>
                  <a:pt x="18883" y="486448"/>
                </a:lnTo>
                <a:lnTo>
                  <a:pt x="16185" y="482503"/>
                </a:lnTo>
                <a:lnTo>
                  <a:pt x="13488" y="478105"/>
                </a:lnTo>
                <a:lnTo>
                  <a:pt x="10790" y="473124"/>
                </a:lnTo>
                <a:lnTo>
                  <a:pt x="8093" y="467337"/>
                </a:lnTo>
                <a:lnTo>
                  <a:pt x="5395" y="460318"/>
                </a:lnTo>
                <a:lnTo>
                  <a:pt x="2698" y="450970"/>
                </a:lnTo>
                <a:lnTo>
                  <a:pt x="0" y="427861"/>
                </a:lnTo>
                <a:close/>
              </a:path>
            </a:pathLst>
          </a:custGeom>
          <a:solidFill>
            <a:srgbClr val="06B6D4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4" name="Text 68"/>
          <p:cNvSpPr/>
          <p:nvPr/>
        </p:nvSpPr>
        <p:spPr>
          <a:xfrm>
            <a:off x="4724995" y="2790379"/>
            <a:ext cx="21580" cy="528191"/>
          </a:xfrm>
          <a:custGeom>
            <a:avLst/>
            <a:gdLst/>
            <a:ahLst/>
            <a:cxnLst/>
            <a:rect l="l" t="t" r="r" b="b"/>
            <a:pathLst>
              <a:path w="21580" h="528191">
                <a:moveTo>
                  <a:pt x="0" y="100330"/>
                </a:moveTo>
                <a:lnTo>
                  <a:pt x="2698" y="77221"/>
                </a:lnTo>
                <a:lnTo>
                  <a:pt x="5395" y="67873"/>
                </a:lnTo>
                <a:lnTo>
                  <a:pt x="8093" y="60854"/>
                </a:lnTo>
                <a:lnTo>
                  <a:pt x="10790" y="55067"/>
                </a:lnTo>
                <a:lnTo>
                  <a:pt x="13488" y="50085"/>
                </a:lnTo>
                <a:lnTo>
                  <a:pt x="16185" y="45688"/>
                </a:lnTo>
                <a:lnTo>
                  <a:pt x="18883" y="41743"/>
                </a:lnTo>
                <a:lnTo>
                  <a:pt x="21580" y="38164"/>
                </a:lnTo>
                <a:lnTo>
                  <a:pt x="21580" y="490026"/>
                </a:lnTo>
                <a:lnTo>
                  <a:pt x="18883" y="486448"/>
                </a:lnTo>
                <a:lnTo>
                  <a:pt x="16185" y="482503"/>
                </a:lnTo>
                <a:lnTo>
                  <a:pt x="13488" y="478105"/>
                </a:lnTo>
                <a:lnTo>
                  <a:pt x="10790" y="473124"/>
                </a:lnTo>
                <a:lnTo>
                  <a:pt x="8093" y="467337"/>
                </a:lnTo>
                <a:lnTo>
                  <a:pt x="5395" y="460318"/>
                </a:lnTo>
                <a:lnTo>
                  <a:pt x="2698" y="450970"/>
                </a:lnTo>
                <a:lnTo>
                  <a:pt x="0" y="427861"/>
                </a:lnTo>
                <a:close/>
              </a:path>
            </a:pathLst>
          </a:custGeom>
          <a:solidFill>
            <a:srgbClr val="8B5CF6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5" name="Text 69"/>
          <p:cNvSpPr/>
          <p:nvPr/>
        </p:nvSpPr>
        <p:spPr>
          <a:xfrm>
            <a:off x="4724995" y="3451920"/>
            <a:ext cx="21580" cy="528191"/>
          </a:xfrm>
          <a:custGeom>
            <a:avLst/>
            <a:gdLst/>
            <a:ahLst/>
            <a:cxnLst/>
            <a:rect l="l" t="t" r="r" b="b"/>
            <a:pathLst>
              <a:path w="21580" h="528191">
                <a:moveTo>
                  <a:pt x="0" y="100330"/>
                </a:moveTo>
                <a:lnTo>
                  <a:pt x="2698" y="77221"/>
                </a:lnTo>
                <a:lnTo>
                  <a:pt x="5395" y="67873"/>
                </a:lnTo>
                <a:lnTo>
                  <a:pt x="8093" y="60854"/>
                </a:lnTo>
                <a:lnTo>
                  <a:pt x="10790" y="55067"/>
                </a:lnTo>
                <a:lnTo>
                  <a:pt x="13488" y="50085"/>
                </a:lnTo>
                <a:lnTo>
                  <a:pt x="16185" y="45688"/>
                </a:lnTo>
                <a:lnTo>
                  <a:pt x="18883" y="41743"/>
                </a:lnTo>
                <a:lnTo>
                  <a:pt x="21580" y="38164"/>
                </a:lnTo>
                <a:lnTo>
                  <a:pt x="21580" y="490026"/>
                </a:lnTo>
                <a:lnTo>
                  <a:pt x="18883" y="486448"/>
                </a:lnTo>
                <a:lnTo>
                  <a:pt x="16185" y="482503"/>
                </a:lnTo>
                <a:lnTo>
                  <a:pt x="13488" y="478105"/>
                </a:lnTo>
                <a:lnTo>
                  <a:pt x="10790" y="473124"/>
                </a:lnTo>
                <a:lnTo>
                  <a:pt x="8093" y="467337"/>
                </a:lnTo>
                <a:lnTo>
                  <a:pt x="5395" y="460318"/>
                </a:lnTo>
                <a:lnTo>
                  <a:pt x="2698" y="450970"/>
                </a:lnTo>
                <a:lnTo>
                  <a:pt x="0" y="427861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6" name="Text 70"/>
          <p:cNvSpPr/>
          <p:nvPr/>
        </p:nvSpPr>
        <p:spPr>
          <a:xfrm>
            <a:off x="1583383" y="4043958"/>
            <a:ext cx="7590" cy="354658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7" name="Text 71"/>
          <p:cNvSpPr/>
          <p:nvPr/>
        </p:nvSpPr>
        <p:spPr>
          <a:xfrm>
            <a:off x="2449860" y="4043958"/>
            <a:ext cx="7590" cy="354658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8" name="Text 72"/>
          <p:cNvSpPr/>
          <p:nvPr/>
        </p:nvSpPr>
        <p:spPr>
          <a:xfrm>
            <a:off x="3316337" y="4043958"/>
            <a:ext cx="7590" cy="354658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40000">
                <a:srgbClr val="0EA5E9"/>
              </a:gs>
              <a:gs pos="65000">
                <a:srgbClr val="10B981"/>
              </a:gs>
              <a:gs pos="82000">
                <a:srgbClr val="F59E0B"/>
              </a:gs>
              <a:gs pos="100000">
                <a:srgbClr val="8B5CF6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186630"/>
            <a:ext cx="3392897" cy="266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1"/>
              </a:lnSpc>
              <a:buNone/>
            </a:pPr>
            <a:r>
              <a:rPr lang="en-US" sz="1910" spc="-30" kern="0" dirty="0">
                <a:solidFill>
                  <a:srgbClr val="0F1E3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Use of </a:t>
            </a:r>
            <a:pPr algn="l" indent="0" marL="0">
              <a:lnSpc>
                <a:spcPts val="2101"/>
              </a:lnSpc>
              <a:buNone/>
            </a:pPr>
            <a:r>
              <a:rPr lang="en-US" sz="1910" b="1" spc="-30" kern="0" dirty="0">
                <a:solidFill>
                  <a:srgbClr val="2563E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Investment Proceeds</a:t>
            </a:r>
            <a:endParaRPr lang="en-US" sz="1910" dirty="0"/>
          </a:p>
        </p:txBody>
      </p:sp>
      <p:sp>
        <p:nvSpPr>
          <p:cNvPr id="4" name="Text 2"/>
          <p:cNvSpPr/>
          <p:nvPr/>
        </p:nvSpPr>
        <p:spPr>
          <a:xfrm>
            <a:off x="457200" y="475059"/>
            <a:ext cx="3488025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i="1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deployed to achieve first enterprise contracts and $2M ARR</a:t>
            </a:r>
            <a:endParaRPr lang="en-US" sz="840" dirty="0"/>
          </a:p>
        </p:txBody>
      </p:sp>
      <p:sp>
        <p:nvSpPr>
          <p:cNvPr id="5" name="Text 3"/>
          <p:cNvSpPr/>
          <p:nvPr/>
        </p:nvSpPr>
        <p:spPr>
          <a:xfrm>
            <a:off x="7836247" y="186630"/>
            <a:ext cx="850553" cy="563965"/>
          </a:xfrm>
          <a:prstGeom prst="roundRect">
            <a:avLst>
              <a:gd name="adj" fmla="val 12611"/>
            </a:avLst>
          </a:prstGeom>
          <a:solidFill>
            <a:srgbClr val="EFF4FF"/>
          </a:solidFill>
          <a:ln w="9525">
            <a:solidFill>
              <a:srgbClr val="BFCFEF"/>
            </a:solidFill>
          </a:ln>
        </p:spPr>
        <p:txBody>
          <a:bodyPr wrap="square" lIns="143510" tIns="71120" rIns="143510" bIns="71120" rtlCol="0" anchor="t"/>
          <a:lstStyle/>
          <a:p>
            <a:pPr algn="ctr" indent="0" marL="0">
              <a:buNone/>
            </a:pPr>
            <a:r>
              <a:rPr lang="en-US" sz="560" b="1" spc="56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</a:t>
            </a:r>
            <a:pPr algn="ctr" indent="0" marL="0">
              <a:buNone/>
            </a:pPr>
            <a:endParaRPr lang="en-US" sz="560" dirty="0"/>
          </a:p>
          <a:p>
            <a:pPr algn="ctr" indent="0" marL="0">
              <a:buNone/>
            </a:pPr>
            <a:r>
              <a:rPr lang="en-US" sz="124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560" dirty="0"/>
          </a:p>
          <a:p>
            <a:pPr algn="ctr" indent="0" marL="0">
              <a:buNone/>
            </a:pPr>
            <a:endParaRPr lang="en-US" sz="560" dirty="0"/>
          </a:p>
          <a:p>
            <a:pPr algn="ctr" indent="0" marL="0">
              <a:buNone/>
            </a:pPr>
            <a:r>
              <a:rPr lang="en-US" sz="56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Year</a:t>
            </a:r>
            <a:endParaRPr lang="en-US" sz="56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0075" y="1375767"/>
            <a:ext cx="1357610" cy="135761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9884" y="1858863"/>
            <a:ext cx="297993" cy="4109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620" spc="37" kern="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pPr algn="ctr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algn="ctr" indent="0" marL="0">
              <a:lnSpc>
                <a:spcPts val="1800"/>
              </a:lnSpc>
              <a:buNone/>
            </a:pPr>
            <a:r>
              <a:rPr lang="en-US" sz="73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pPr algn="ctr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algn="ctr" indent="0" marL="0">
              <a:lnSpc>
                <a:spcPts val="1800"/>
              </a:lnSpc>
              <a:buNone/>
            </a:pPr>
            <a:r>
              <a:rPr lang="en-US" sz="56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Allocated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86370" y="2876848"/>
            <a:ext cx="70991" cy="70991"/>
          </a:xfrm>
          <a:prstGeom prst="ellipse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614511" y="2847677"/>
            <a:ext cx="1349960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&amp; Product</a:t>
            </a:r>
            <a:endParaRPr lang="en-US" sz="680" dirty="0"/>
          </a:p>
        </p:txBody>
      </p:sp>
      <p:sp>
        <p:nvSpPr>
          <p:cNvPr id="10" name="Text 7"/>
          <p:cNvSpPr/>
          <p:nvPr/>
        </p:nvSpPr>
        <p:spPr>
          <a:xfrm>
            <a:off x="1898898" y="2847677"/>
            <a:ext cx="18974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680" dirty="0"/>
          </a:p>
        </p:txBody>
      </p:sp>
      <p:sp>
        <p:nvSpPr>
          <p:cNvPr id="11" name="Text 8"/>
          <p:cNvSpPr/>
          <p:nvPr/>
        </p:nvSpPr>
        <p:spPr>
          <a:xfrm>
            <a:off x="486370" y="3055739"/>
            <a:ext cx="70991" cy="70991"/>
          </a:xfrm>
          <a:prstGeom prst="ellipse">
            <a:avLst/>
          </a:prstGeom>
          <a:solidFill>
            <a:srgbClr val="0EA5E9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14511" y="3026569"/>
            <a:ext cx="1349960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&amp; Biz Dev</a:t>
            </a:r>
            <a:endParaRPr lang="en-US" sz="680" dirty="0"/>
          </a:p>
        </p:txBody>
      </p:sp>
      <p:sp>
        <p:nvSpPr>
          <p:cNvPr id="13" name="Text 10"/>
          <p:cNvSpPr/>
          <p:nvPr/>
        </p:nvSpPr>
        <p:spPr>
          <a:xfrm>
            <a:off x="1898898" y="3026569"/>
            <a:ext cx="18974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680" dirty="0"/>
          </a:p>
        </p:txBody>
      </p:sp>
      <p:sp>
        <p:nvSpPr>
          <p:cNvPr id="14" name="Text 11"/>
          <p:cNvSpPr/>
          <p:nvPr/>
        </p:nvSpPr>
        <p:spPr>
          <a:xfrm>
            <a:off x="486370" y="3234630"/>
            <a:ext cx="70991" cy="70991"/>
          </a:xfrm>
          <a:prstGeom prst="ellipse">
            <a:avLst/>
          </a:prstGeom>
          <a:solidFill>
            <a:srgbClr val="10B981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614511" y="3205460"/>
            <a:ext cx="1349960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&amp; Brand</a:t>
            </a:r>
            <a:endParaRPr lang="en-US" sz="680" dirty="0"/>
          </a:p>
        </p:txBody>
      </p:sp>
      <p:sp>
        <p:nvSpPr>
          <p:cNvPr id="16" name="Text 13"/>
          <p:cNvSpPr/>
          <p:nvPr/>
        </p:nvSpPr>
        <p:spPr>
          <a:xfrm>
            <a:off x="1898898" y="3205460"/>
            <a:ext cx="18974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</a:t>
            </a:r>
            <a:endParaRPr lang="en-US" sz="680" dirty="0"/>
          </a:p>
        </p:txBody>
      </p:sp>
      <p:sp>
        <p:nvSpPr>
          <p:cNvPr id="17" name="Text 14"/>
          <p:cNvSpPr/>
          <p:nvPr/>
        </p:nvSpPr>
        <p:spPr>
          <a:xfrm>
            <a:off x="486370" y="3413522"/>
            <a:ext cx="70991" cy="70991"/>
          </a:xfrm>
          <a:prstGeom prst="ellipse">
            <a:avLst/>
          </a:prstGeom>
          <a:solidFill>
            <a:srgbClr val="F59E0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614511" y="3384352"/>
            <a:ext cx="1349960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&amp; G&amp;A</a:t>
            </a:r>
            <a:endParaRPr lang="en-US" sz="680" dirty="0"/>
          </a:p>
        </p:txBody>
      </p:sp>
      <p:sp>
        <p:nvSpPr>
          <p:cNvPr id="19" name="Text 16"/>
          <p:cNvSpPr/>
          <p:nvPr/>
        </p:nvSpPr>
        <p:spPr>
          <a:xfrm>
            <a:off x="1898898" y="3384352"/>
            <a:ext cx="18974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680" dirty="0"/>
          </a:p>
        </p:txBody>
      </p:sp>
      <p:sp>
        <p:nvSpPr>
          <p:cNvPr id="20" name="Text 17"/>
          <p:cNvSpPr/>
          <p:nvPr/>
        </p:nvSpPr>
        <p:spPr>
          <a:xfrm>
            <a:off x="486370" y="3592413"/>
            <a:ext cx="70991" cy="70991"/>
          </a:xfrm>
          <a:prstGeom prst="ellipse">
            <a:avLst/>
          </a:prstGeom>
          <a:solidFill>
            <a:srgbClr val="8B5CF6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614511" y="3563243"/>
            <a:ext cx="140267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Capital</a:t>
            </a:r>
            <a:endParaRPr lang="en-US" sz="680" dirty="0"/>
          </a:p>
        </p:txBody>
      </p:sp>
      <p:sp>
        <p:nvSpPr>
          <p:cNvPr id="22" name="Text 19"/>
          <p:cNvSpPr/>
          <p:nvPr/>
        </p:nvSpPr>
        <p:spPr>
          <a:xfrm>
            <a:off x="1946821" y="3563243"/>
            <a:ext cx="137026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680" dirty="0"/>
          </a:p>
        </p:txBody>
      </p:sp>
      <p:sp>
        <p:nvSpPr>
          <p:cNvPr id="23" name="Text 20"/>
          <p:cNvSpPr/>
          <p:nvPr/>
        </p:nvSpPr>
        <p:spPr>
          <a:xfrm>
            <a:off x="2244030" y="919609"/>
            <a:ext cx="6442770" cy="589062"/>
          </a:xfrm>
          <a:prstGeom prst="roundRect">
            <a:avLst>
              <a:gd name="adj" fmla="val 12073"/>
            </a:avLst>
          </a:prstGeom>
          <a:solidFill>
            <a:srgbClr val="FFFFFF"/>
          </a:solidFill>
          <a:ln w="9525">
            <a:solidFill>
              <a:srgbClr val="D8E3F0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2367855" y="1049685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EFF4FF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5861" y="1097691"/>
            <a:ext cx="132588" cy="132588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2667446" y="1015454"/>
            <a:ext cx="2897684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&amp; Product</a:t>
            </a:r>
            <a:endParaRPr lang="en-US" sz="840" dirty="0"/>
          </a:p>
        </p:txBody>
      </p:sp>
      <p:sp>
        <p:nvSpPr>
          <p:cNvPr id="27" name="Text 23"/>
          <p:cNvSpPr/>
          <p:nvPr/>
        </p:nvSpPr>
        <p:spPr>
          <a:xfrm>
            <a:off x="2667446" y="1183035"/>
            <a:ext cx="2897684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platform · Mobile build · API integrations · Enterprise security</a:t>
            </a:r>
            <a:endParaRPr lang="en-US" sz="680" dirty="0"/>
          </a:p>
        </p:txBody>
      </p:sp>
      <p:sp>
        <p:nvSpPr>
          <p:cNvPr id="28" name="Text 24"/>
          <p:cNvSpPr/>
          <p:nvPr/>
        </p:nvSpPr>
        <p:spPr>
          <a:xfrm>
            <a:off x="8153698" y="1045815"/>
            <a:ext cx="409277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860"/>
              </a:lnSpc>
              <a:buNone/>
            </a:pPr>
            <a:r>
              <a:rPr lang="en-US" sz="124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240" dirty="0"/>
          </a:p>
        </p:txBody>
      </p:sp>
      <p:sp>
        <p:nvSpPr>
          <p:cNvPr id="29" name="Text 25"/>
          <p:cNvSpPr/>
          <p:nvPr/>
        </p:nvSpPr>
        <p:spPr>
          <a:xfrm>
            <a:off x="2367855" y="1355675"/>
            <a:ext cx="6195120" cy="57150"/>
          </a:xfrm>
          <a:prstGeom prst="roundRect">
            <a:avLst>
              <a:gd name="adj" fmla="val 51111"/>
            </a:avLst>
          </a:prstGeom>
          <a:solidFill>
            <a:srgbClr val="E8EEF7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2367855" y="1355675"/>
            <a:ext cx="2477988" cy="57150"/>
          </a:xfrm>
          <a:prstGeom prst="roundRect">
            <a:avLst>
              <a:gd name="adj" fmla="val 51111"/>
            </a:avLst>
          </a:pr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7"/>
          <p:cNvSpPr/>
          <p:nvPr/>
        </p:nvSpPr>
        <p:spPr>
          <a:xfrm>
            <a:off x="2244030" y="1579662"/>
            <a:ext cx="6442770" cy="589062"/>
          </a:xfrm>
          <a:prstGeom prst="roundRect">
            <a:avLst>
              <a:gd name="adj" fmla="val 12073"/>
            </a:avLst>
          </a:prstGeom>
          <a:solidFill>
            <a:srgbClr val="FFFFFF"/>
          </a:solidFill>
          <a:ln w="9525">
            <a:solidFill>
              <a:srgbClr val="D8E3F0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8"/>
          <p:cNvSpPr/>
          <p:nvPr/>
        </p:nvSpPr>
        <p:spPr>
          <a:xfrm>
            <a:off x="2367855" y="1709738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EFF9FF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5861" y="1757743"/>
            <a:ext cx="132588" cy="132588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2667446" y="1675507"/>
            <a:ext cx="3003113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&amp; Business Development</a:t>
            </a:r>
            <a:endParaRPr lang="en-US" sz="840" dirty="0"/>
          </a:p>
        </p:txBody>
      </p:sp>
      <p:sp>
        <p:nvSpPr>
          <p:cNvPr id="35" name="Text 30"/>
          <p:cNvSpPr/>
          <p:nvPr/>
        </p:nvSpPr>
        <p:spPr>
          <a:xfrm>
            <a:off x="2667446" y="1843088"/>
            <a:ext cx="300311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sales team · Conference presence · Pilot program incentives</a:t>
            </a:r>
            <a:endParaRPr lang="en-US" sz="680" dirty="0"/>
          </a:p>
        </p:txBody>
      </p:sp>
      <p:sp>
        <p:nvSpPr>
          <p:cNvPr id="36" name="Text 31"/>
          <p:cNvSpPr/>
          <p:nvPr/>
        </p:nvSpPr>
        <p:spPr>
          <a:xfrm>
            <a:off x="8153698" y="1705868"/>
            <a:ext cx="409277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860"/>
              </a:lnSpc>
              <a:buNone/>
            </a:pPr>
            <a:r>
              <a:rPr lang="en-US" sz="1240" b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1240" dirty="0"/>
          </a:p>
        </p:txBody>
      </p:sp>
      <p:sp>
        <p:nvSpPr>
          <p:cNvPr id="37" name="Text 32"/>
          <p:cNvSpPr/>
          <p:nvPr/>
        </p:nvSpPr>
        <p:spPr>
          <a:xfrm>
            <a:off x="2367855" y="2015728"/>
            <a:ext cx="6195120" cy="57150"/>
          </a:xfrm>
          <a:prstGeom prst="roundRect">
            <a:avLst>
              <a:gd name="adj" fmla="val 51111"/>
            </a:avLst>
          </a:prstGeom>
          <a:solidFill>
            <a:srgbClr val="E8EEF7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3"/>
          <p:cNvSpPr/>
          <p:nvPr/>
        </p:nvSpPr>
        <p:spPr>
          <a:xfrm>
            <a:off x="2367855" y="2015728"/>
            <a:ext cx="1858417" cy="57150"/>
          </a:xfrm>
          <a:prstGeom prst="roundRect">
            <a:avLst>
              <a:gd name="adj" fmla="val 51111"/>
            </a:avLst>
          </a:prstGeom>
          <a:gradFill rotWithShape="1">
            <a:gsLst>
              <a:gs pos="0">
                <a:srgbClr val="0EA5E9"/>
              </a:gs>
              <a:gs pos="100000">
                <a:srgbClr val="38BDF8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4"/>
          <p:cNvSpPr/>
          <p:nvPr/>
        </p:nvSpPr>
        <p:spPr>
          <a:xfrm>
            <a:off x="2244030" y="2239714"/>
            <a:ext cx="6442770" cy="589062"/>
          </a:xfrm>
          <a:prstGeom prst="roundRect">
            <a:avLst>
              <a:gd name="adj" fmla="val 12073"/>
            </a:avLst>
          </a:prstGeom>
          <a:solidFill>
            <a:srgbClr val="FFFFFF"/>
          </a:solidFill>
          <a:ln w="9525">
            <a:solidFill>
              <a:srgbClr val="D8E3F0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5"/>
          <p:cNvSpPr/>
          <p:nvPr/>
        </p:nvSpPr>
        <p:spPr>
          <a:xfrm>
            <a:off x="2367855" y="2369790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ECFDF5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15861" y="2417796"/>
            <a:ext cx="132588" cy="132588"/>
          </a:xfrm>
          <a:prstGeom prst="rect">
            <a:avLst/>
          </a:prstGeom>
        </p:spPr>
      </p:pic>
      <p:sp>
        <p:nvSpPr>
          <p:cNvPr id="42" name="Text 36"/>
          <p:cNvSpPr/>
          <p:nvPr/>
        </p:nvSpPr>
        <p:spPr>
          <a:xfrm>
            <a:off x="2667446" y="2335560"/>
            <a:ext cx="2987233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&amp; Brand</a:t>
            </a:r>
            <a:endParaRPr lang="en-US" sz="840" dirty="0"/>
          </a:p>
        </p:txBody>
      </p:sp>
      <p:sp>
        <p:nvSpPr>
          <p:cNvPr id="43" name="Text 37"/>
          <p:cNvSpPr/>
          <p:nvPr/>
        </p:nvSpPr>
        <p:spPr>
          <a:xfrm>
            <a:off x="2667446" y="2503140"/>
            <a:ext cx="298723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epc-intelligence.ai website · Demo environment · Content strategy · PR</a:t>
            </a:r>
            <a:endParaRPr lang="en-US" sz="680" dirty="0"/>
          </a:p>
        </p:txBody>
      </p:sp>
      <p:sp>
        <p:nvSpPr>
          <p:cNvPr id="44" name="Text 38"/>
          <p:cNvSpPr/>
          <p:nvPr/>
        </p:nvSpPr>
        <p:spPr>
          <a:xfrm>
            <a:off x="8153698" y="2365921"/>
            <a:ext cx="409277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860"/>
              </a:lnSpc>
              <a:buNone/>
            </a:pPr>
            <a:r>
              <a:rPr lang="en-US" sz="124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</a:t>
            </a:r>
            <a:endParaRPr lang="en-US" sz="1240" dirty="0"/>
          </a:p>
        </p:txBody>
      </p:sp>
      <p:sp>
        <p:nvSpPr>
          <p:cNvPr id="45" name="Text 39"/>
          <p:cNvSpPr/>
          <p:nvPr/>
        </p:nvSpPr>
        <p:spPr>
          <a:xfrm>
            <a:off x="2367855" y="2675781"/>
            <a:ext cx="6195120" cy="57150"/>
          </a:xfrm>
          <a:prstGeom prst="roundRect">
            <a:avLst>
              <a:gd name="adj" fmla="val 51111"/>
            </a:avLst>
          </a:prstGeom>
          <a:solidFill>
            <a:srgbClr val="E8EEF7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0"/>
          <p:cNvSpPr/>
          <p:nvPr/>
        </p:nvSpPr>
        <p:spPr>
          <a:xfrm>
            <a:off x="2367855" y="2675781"/>
            <a:ext cx="929134" cy="57150"/>
          </a:xfrm>
          <a:prstGeom prst="roundRect">
            <a:avLst>
              <a:gd name="adj" fmla="val 51111"/>
            </a:avLst>
          </a:prstGeom>
          <a:gradFill rotWithShape="1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41"/>
          <p:cNvSpPr/>
          <p:nvPr/>
        </p:nvSpPr>
        <p:spPr>
          <a:xfrm>
            <a:off x="2244030" y="2899767"/>
            <a:ext cx="6442770" cy="589062"/>
          </a:xfrm>
          <a:prstGeom prst="roundRect">
            <a:avLst>
              <a:gd name="adj" fmla="val 12073"/>
            </a:avLst>
          </a:prstGeom>
          <a:solidFill>
            <a:srgbClr val="FFFFFF"/>
          </a:solidFill>
          <a:ln w="9525">
            <a:solidFill>
              <a:srgbClr val="D8E3F0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42"/>
          <p:cNvSpPr/>
          <p:nvPr/>
        </p:nvSpPr>
        <p:spPr>
          <a:xfrm>
            <a:off x="2367855" y="3029843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FFFB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15861" y="3077849"/>
            <a:ext cx="132588" cy="132588"/>
          </a:xfrm>
          <a:prstGeom prst="rect">
            <a:avLst/>
          </a:prstGeom>
        </p:spPr>
      </p:pic>
      <p:sp>
        <p:nvSpPr>
          <p:cNvPr id="50" name="Text 43"/>
          <p:cNvSpPr/>
          <p:nvPr/>
        </p:nvSpPr>
        <p:spPr>
          <a:xfrm>
            <a:off x="2667446" y="2995613"/>
            <a:ext cx="2007424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&amp; G&amp;A</a:t>
            </a:r>
            <a:endParaRPr lang="en-US" sz="840" dirty="0"/>
          </a:p>
        </p:txBody>
      </p:sp>
      <p:sp>
        <p:nvSpPr>
          <p:cNvPr id="51" name="Text 44"/>
          <p:cNvSpPr/>
          <p:nvPr/>
        </p:nvSpPr>
        <p:spPr>
          <a:xfrm>
            <a:off x="2667446" y="3163193"/>
            <a:ext cx="2007424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· Compliance · Infrastructure · Accounting</a:t>
            </a:r>
            <a:endParaRPr lang="en-US" sz="680" dirty="0"/>
          </a:p>
        </p:txBody>
      </p:sp>
      <p:sp>
        <p:nvSpPr>
          <p:cNvPr id="52" name="Text 45"/>
          <p:cNvSpPr/>
          <p:nvPr/>
        </p:nvSpPr>
        <p:spPr>
          <a:xfrm>
            <a:off x="8153698" y="3025973"/>
            <a:ext cx="409277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860"/>
              </a:lnSpc>
              <a:buNone/>
            </a:pPr>
            <a:r>
              <a:rPr lang="en-US" sz="124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1240" dirty="0"/>
          </a:p>
        </p:txBody>
      </p:sp>
      <p:sp>
        <p:nvSpPr>
          <p:cNvPr id="53" name="Text 46"/>
          <p:cNvSpPr/>
          <p:nvPr/>
        </p:nvSpPr>
        <p:spPr>
          <a:xfrm>
            <a:off x="2367855" y="3335834"/>
            <a:ext cx="6195120" cy="57150"/>
          </a:xfrm>
          <a:prstGeom prst="roundRect">
            <a:avLst>
              <a:gd name="adj" fmla="val 51111"/>
            </a:avLst>
          </a:prstGeom>
          <a:solidFill>
            <a:srgbClr val="E8EEF7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47"/>
          <p:cNvSpPr/>
          <p:nvPr/>
        </p:nvSpPr>
        <p:spPr>
          <a:xfrm>
            <a:off x="2367855" y="3335834"/>
            <a:ext cx="619423" cy="57150"/>
          </a:xfrm>
          <a:prstGeom prst="roundRect">
            <a:avLst>
              <a:gd name="adj" fmla="val 51111"/>
            </a:avLst>
          </a:prstGeom>
          <a:gradFill rotWithShape="1">
            <a:gsLst>
              <a:gs pos="0">
                <a:srgbClr val="F59E0B"/>
              </a:gs>
              <a:gs pos="100000">
                <a:srgbClr val="FCD34D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48"/>
          <p:cNvSpPr/>
          <p:nvPr/>
        </p:nvSpPr>
        <p:spPr>
          <a:xfrm>
            <a:off x="2244030" y="3559820"/>
            <a:ext cx="6442770" cy="589062"/>
          </a:xfrm>
          <a:prstGeom prst="roundRect">
            <a:avLst>
              <a:gd name="adj" fmla="val 12073"/>
            </a:avLst>
          </a:prstGeom>
          <a:solidFill>
            <a:srgbClr val="FFFFFF"/>
          </a:solidFill>
          <a:ln w="9525">
            <a:solidFill>
              <a:srgbClr val="D8E3F0"/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9"/>
          <p:cNvSpPr/>
          <p:nvPr/>
        </p:nvSpPr>
        <p:spPr>
          <a:xfrm>
            <a:off x="2367855" y="3689896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F5F3FF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15861" y="3737902"/>
            <a:ext cx="132588" cy="132588"/>
          </a:xfrm>
          <a:prstGeom prst="rect">
            <a:avLst/>
          </a:prstGeom>
        </p:spPr>
      </p:pic>
      <p:sp>
        <p:nvSpPr>
          <p:cNvPr id="58" name="Text 50"/>
          <p:cNvSpPr/>
          <p:nvPr/>
        </p:nvSpPr>
        <p:spPr>
          <a:xfrm>
            <a:off x="2667446" y="3655665"/>
            <a:ext cx="1979429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Capital Reserve</a:t>
            </a:r>
            <a:endParaRPr lang="en-US" sz="840" dirty="0"/>
          </a:p>
        </p:txBody>
      </p:sp>
      <p:sp>
        <p:nvSpPr>
          <p:cNvPr id="59" name="Text 51"/>
          <p:cNvSpPr/>
          <p:nvPr/>
        </p:nvSpPr>
        <p:spPr>
          <a:xfrm>
            <a:off x="2667446" y="3823246"/>
            <a:ext cx="1979429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5A70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6-month operating runway · Contingency buffer</a:t>
            </a:r>
            <a:endParaRPr lang="en-US" sz="680" dirty="0"/>
          </a:p>
        </p:txBody>
      </p:sp>
      <p:sp>
        <p:nvSpPr>
          <p:cNvPr id="60" name="Text 52"/>
          <p:cNvSpPr/>
          <p:nvPr/>
        </p:nvSpPr>
        <p:spPr>
          <a:xfrm>
            <a:off x="8153698" y="3686026"/>
            <a:ext cx="409277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860"/>
              </a:lnSpc>
              <a:buNone/>
            </a:pPr>
            <a:r>
              <a:rPr lang="en-US" sz="124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240" dirty="0"/>
          </a:p>
        </p:txBody>
      </p:sp>
      <p:sp>
        <p:nvSpPr>
          <p:cNvPr id="61" name="Text 53"/>
          <p:cNvSpPr/>
          <p:nvPr/>
        </p:nvSpPr>
        <p:spPr>
          <a:xfrm>
            <a:off x="2367855" y="3995886"/>
            <a:ext cx="6195120" cy="57150"/>
          </a:xfrm>
          <a:prstGeom prst="roundRect">
            <a:avLst>
              <a:gd name="adj" fmla="val 51111"/>
            </a:avLst>
          </a:prstGeom>
          <a:solidFill>
            <a:srgbClr val="E8EEF7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54"/>
          <p:cNvSpPr/>
          <p:nvPr/>
        </p:nvSpPr>
        <p:spPr>
          <a:xfrm>
            <a:off x="2367855" y="3995886"/>
            <a:ext cx="309711" cy="57150"/>
          </a:xfrm>
          <a:prstGeom prst="roundRect">
            <a:avLst>
              <a:gd name="adj" fmla="val 51111"/>
            </a:avLst>
          </a:prstGeom>
          <a:gradFill rotWithShape="1">
            <a:gsLst>
              <a:gs pos="0">
                <a:srgbClr val="8B5CF6"/>
              </a:gs>
              <a:gs pos="100000">
                <a:srgbClr val="A78B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3" name="Text 55"/>
          <p:cNvSpPr/>
          <p:nvPr/>
        </p:nvSpPr>
        <p:spPr>
          <a:xfrm>
            <a:off x="457200" y="4305151"/>
            <a:ext cx="8229600" cy="625376"/>
          </a:xfrm>
          <a:prstGeom prst="roundRect">
            <a:avLst>
              <a:gd name="adj" fmla="val 13809"/>
            </a:avLst>
          </a:prstGeom>
          <a:gradFill rotWithShape="1">
            <a:gsLst>
              <a:gs pos="0">
                <a:srgbClr val="0F1E36"/>
              </a:gs>
              <a:gs pos="100000">
                <a:srgbClr val="1A3260"/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4" name="Text 56"/>
          <p:cNvSpPr/>
          <p:nvPr/>
        </p:nvSpPr>
        <p:spPr>
          <a:xfrm>
            <a:off x="657820" y="4511129"/>
            <a:ext cx="723900" cy="219822"/>
          </a:xfrm>
          <a:prstGeom prst="rect">
            <a:avLst/>
          </a:prstGeom>
          <a:noFill/>
          <a:ln/>
        </p:spPr>
        <p:txBody>
          <a:bodyPr wrap="none" lIns="0" tIns="0" rIns="171450" bIns="0" rtlCol="0" anchor="t"/>
          <a:lstStyle/>
          <a:p>
            <a:pPr algn="l" indent="0" marL="0">
              <a:buNone/>
            </a:pPr>
            <a:r>
              <a:rPr lang="en-US" sz="560" b="1" spc="67" kern="0" dirty="0">
                <a:solidFill>
                  <a:srgbClr val="7AA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INVESTMENTOBJECTIVE</a:t>
            </a:r>
            <a:endParaRPr lang="en-US" sz="560" dirty="0"/>
          </a:p>
        </p:txBody>
      </p:sp>
      <p:sp>
        <p:nvSpPr>
          <p:cNvPr id="65" name="Text 57"/>
          <p:cNvSpPr/>
          <p:nvPr/>
        </p:nvSpPr>
        <p:spPr>
          <a:xfrm>
            <a:off x="1372195" y="4511129"/>
            <a:ext cx="9525" cy="213420"/>
          </a:xfrm>
          <a:prstGeom prst="rect">
            <a:avLst/>
          </a:prstGeom>
          <a:solidFill>
            <a:srgbClr val="FFFFFF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6" name="Text 58"/>
          <p:cNvSpPr/>
          <p:nvPr/>
        </p:nvSpPr>
        <p:spPr>
          <a:xfrm>
            <a:off x="1582341" y="4510534"/>
            <a:ext cx="214610" cy="214610"/>
          </a:xfrm>
          <a:prstGeom prst="ellipse">
            <a:avLst/>
          </a:prstGeom>
          <a:solidFill>
            <a:srgbClr val="2563EB">
              <a:alpha val="3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7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23277" y="4551471"/>
            <a:ext cx="132588" cy="132588"/>
          </a:xfrm>
          <a:prstGeom prst="rect">
            <a:avLst/>
          </a:prstGeom>
        </p:spPr>
      </p:pic>
      <p:sp>
        <p:nvSpPr>
          <p:cNvPr id="68" name="Text 59"/>
          <p:cNvSpPr/>
          <p:nvPr/>
        </p:nvSpPr>
        <p:spPr>
          <a:xfrm>
            <a:off x="1867942" y="4418707"/>
            <a:ext cx="1032424" cy="418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Enterprise Clients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algn="l" indent="0" marL="0">
              <a:lnSpc>
                <a:spcPts val="1800"/>
              </a:lnSpc>
              <a:buNone/>
            </a:pPr>
            <a:r>
              <a:rPr lang="en-US" sz="6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12 months of funding</a:t>
            </a:r>
            <a:endParaRPr lang="en-US" sz="1200" dirty="0"/>
          </a:p>
        </p:txBody>
      </p:sp>
      <p:sp>
        <p:nvSpPr>
          <p:cNvPr id="69" name="Text 60"/>
          <p:cNvSpPr/>
          <p:nvPr/>
        </p:nvSpPr>
        <p:spPr>
          <a:xfrm>
            <a:off x="3137892" y="4405461"/>
            <a:ext cx="7590" cy="42475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0" name="Text 61"/>
          <p:cNvSpPr/>
          <p:nvPr/>
        </p:nvSpPr>
        <p:spPr>
          <a:xfrm>
            <a:off x="3403253" y="4510534"/>
            <a:ext cx="214610" cy="214610"/>
          </a:xfrm>
          <a:prstGeom prst="ellipse">
            <a:avLst/>
          </a:prstGeom>
          <a:solidFill>
            <a:srgbClr val="2563EB">
              <a:alpha val="3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1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44189" y="4551471"/>
            <a:ext cx="132588" cy="132588"/>
          </a:xfrm>
          <a:prstGeom prst="rect">
            <a:avLst/>
          </a:prstGeom>
        </p:spPr>
      </p:pic>
      <p:sp>
        <p:nvSpPr>
          <p:cNvPr id="72" name="Text 62"/>
          <p:cNvSpPr/>
          <p:nvPr/>
        </p:nvSpPr>
        <p:spPr>
          <a:xfrm>
            <a:off x="3688854" y="4418707"/>
            <a:ext cx="1380512" cy="418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$2M ARR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algn="l" indent="0" marL="0">
              <a:lnSpc>
                <a:spcPts val="1800"/>
              </a:lnSpc>
              <a:buNone/>
            </a:pPr>
            <a:r>
              <a:rPr lang="en-US" sz="6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Achieved within 18 months of funding</a:t>
            </a:r>
            <a:endParaRPr lang="en-US" sz="1200" dirty="0"/>
          </a:p>
        </p:txBody>
      </p:sp>
      <p:sp>
        <p:nvSpPr>
          <p:cNvPr id="73" name="Text 63"/>
          <p:cNvSpPr/>
          <p:nvPr/>
        </p:nvSpPr>
        <p:spPr>
          <a:xfrm>
            <a:off x="5300067" y="4405461"/>
            <a:ext cx="7590" cy="42475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4" name="Text 64"/>
          <p:cNvSpPr/>
          <p:nvPr/>
        </p:nvSpPr>
        <p:spPr>
          <a:xfrm>
            <a:off x="5565428" y="4510534"/>
            <a:ext cx="214610" cy="214610"/>
          </a:xfrm>
          <a:prstGeom prst="ellipse">
            <a:avLst/>
          </a:prstGeom>
          <a:solidFill>
            <a:srgbClr val="2563EB">
              <a:alpha val="3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5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606364" y="4551471"/>
            <a:ext cx="132588" cy="132588"/>
          </a:xfrm>
          <a:prstGeom prst="rect">
            <a:avLst/>
          </a:prstGeom>
        </p:spPr>
      </p:pic>
      <p:sp>
        <p:nvSpPr>
          <p:cNvPr id="76" name="Text 65"/>
          <p:cNvSpPr/>
          <p:nvPr/>
        </p:nvSpPr>
        <p:spPr>
          <a:xfrm>
            <a:off x="5851029" y="4405461"/>
            <a:ext cx="941796" cy="4459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72%+ Gross Margin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algn="l" indent="0" marL="0">
              <a:lnSpc>
                <a:spcPts val="1800"/>
              </a:lnSpc>
              <a:buNone/>
            </a:pPr>
            <a:r>
              <a:rPr lang="en-US" sz="6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by end of Year 1</a:t>
            </a:r>
            <a:endParaRPr lang="en-US" sz="1200" dirty="0"/>
          </a:p>
        </p:txBody>
      </p:sp>
      <p:sp>
        <p:nvSpPr>
          <p:cNvPr id="77" name="Text 66"/>
          <p:cNvSpPr/>
          <p:nvPr/>
        </p:nvSpPr>
        <p:spPr>
          <a:xfrm>
            <a:off x="7032129" y="4405461"/>
            <a:ext cx="7590" cy="42475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8" name="Text 67"/>
          <p:cNvSpPr/>
          <p:nvPr/>
        </p:nvSpPr>
        <p:spPr>
          <a:xfrm>
            <a:off x="7297489" y="4510534"/>
            <a:ext cx="214610" cy="214610"/>
          </a:xfrm>
          <a:prstGeom prst="ellipse">
            <a:avLst/>
          </a:prstGeom>
          <a:solidFill>
            <a:srgbClr val="2563EB">
              <a:alpha val="3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9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338426" y="4551471"/>
            <a:ext cx="132588" cy="132588"/>
          </a:xfrm>
          <a:prstGeom prst="rect">
            <a:avLst/>
          </a:prstGeom>
        </p:spPr>
      </p:pic>
      <p:sp>
        <p:nvSpPr>
          <p:cNvPr id="80" name="Text 68"/>
          <p:cNvSpPr/>
          <p:nvPr/>
        </p:nvSpPr>
        <p:spPr>
          <a:xfrm>
            <a:off x="7583091" y="4418707"/>
            <a:ext cx="921151" cy="418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Ready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algn="l" indent="0" marL="0">
              <a:lnSpc>
                <a:spcPts val="1800"/>
              </a:lnSpc>
              <a:buNone/>
            </a:pPr>
            <a:r>
              <a:rPr lang="en-US" sz="6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Positioned for 2028 raise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10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20000" t="80000" r="80000" b="2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0B981">
                  <a:alpha val="6000"/>
                </a:srgbClr>
              </a:gs>
              <a:gs pos="50000">
                <a:srgbClr val="000000">
                  <a:alpha val="0"/>
                </a:srgbClr>
              </a:gs>
            </a:gsLst>
            <a:path path="circle">
              <a:fillToRect l="90000" t="20000" r="10000" b="8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6725" y="973634"/>
            <a:ext cx="1304630" cy="21580"/>
          </a:xfrm>
          <a:custGeom>
            <a:avLst/>
            <a:gdLst/>
            <a:ahLst/>
            <a:cxnLst/>
            <a:rect l="l" t="t" r="r" b="b"/>
            <a:pathLst>
              <a:path w="1304630" h="21580">
                <a:moveTo>
                  <a:pt x="100330" y="0"/>
                </a:moveTo>
                <a:lnTo>
                  <a:pt x="1204300" y="0"/>
                </a:lnTo>
                <a:lnTo>
                  <a:pt x="1227409" y="2698"/>
                </a:lnTo>
                <a:lnTo>
                  <a:pt x="1236757" y="5395"/>
                </a:lnTo>
                <a:lnTo>
                  <a:pt x="1243776" y="8093"/>
                </a:lnTo>
                <a:lnTo>
                  <a:pt x="1249563" y="10790"/>
                </a:lnTo>
                <a:lnTo>
                  <a:pt x="1254544" y="13488"/>
                </a:lnTo>
                <a:lnTo>
                  <a:pt x="1258942" y="16185"/>
                </a:lnTo>
                <a:lnTo>
                  <a:pt x="1262887" y="18883"/>
                </a:lnTo>
                <a:lnTo>
                  <a:pt x="1266465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876723" y="973634"/>
            <a:ext cx="1304773" cy="21580"/>
          </a:xfrm>
          <a:custGeom>
            <a:avLst/>
            <a:gdLst/>
            <a:ahLst/>
            <a:cxnLst/>
            <a:rect l="l" t="t" r="r" b="b"/>
            <a:pathLst>
              <a:path w="1304773" h="21580">
                <a:moveTo>
                  <a:pt x="100330" y="0"/>
                </a:moveTo>
                <a:lnTo>
                  <a:pt x="1204443" y="0"/>
                </a:lnTo>
                <a:lnTo>
                  <a:pt x="1227551" y="2698"/>
                </a:lnTo>
                <a:lnTo>
                  <a:pt x="1236900" y="5395"/>
                </a:lnTo>
                <a:lnTo>
                  <a:pt x="1243919" y="8093"/>
                </a:lnTo>
                <a:lnTo>
                  <a:pt x="1249705" y="10790"/>
                </a:lnTo>
                <a:lnTo>
                  <a:pt x="1254687" y="13488"/>
                </a:lnTo>
                <a:lnTo>
                  <a:pt x="1259085" y="16185"/>
                </a:lnTo>
                <a:lnTo>
                  <a:pt x="1263030" y="18883"/>
                </a:lnTo>
                <a:lnTo>
                  <a:pt x="1266608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0891B2"/>
              </a:gs>
              <a:gs pos="100000">
                <a:srgbClr val="22D3EE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286869" y="973634"/>
            <a:ext cx="1304773" cy="21580"/>
          </a:xfrm>
          <a:custGeom>
            <a:avLst/>
            <a:gdLst/>
            <a:ahLst/>
            <a:cxnLst/>
            <a:rect l="l" t="t" r="r" b="b"/>
            <a:pathLst>
              <a:path w="1304773" h="21580">
                <a:moveTo>
                  <a:pt x="100330" y="0"/>
                </a:moveTo>
                <a:lnTo>
                  <a:pt x="1204443" y="0"/>
                </a:lnTo>
                <a:lnTo>
                  <a:pt x="1227551" y="2698"/>
                </a:lnTo>
                <a:lnTo>
                  <a:pt x="1236900" y="5395"/>
                </a:lnTo>
                <a:lnTo>
                  <a:pt x="1243919" y="8093"/>
                </a:lnTo>
                <a:lnTo>
                  <a:pt x="1249705" y="10790"/>
                </a:lnTo>
                <a:lnTo>
                  <a:pt x="1254687" y="13488"/>
                </a:lnTo>
                <a:lnTo>
                  <a:pt x="1259085" y="16185"/>
                </a:lnTo>
                <a:lnTo>
                  <a:pt x="1263030" y="18883"/>
                </a:lnTo>
                <a:lnTo>
                  <a:pt x="1266608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57200" y="257770"/>
            <a:ext cx="257770" cy="21580"/>
          </a:xfrm>
          <a:prstGeom prst="roundRect">
            <a:avLst>
              <a:gd name="adj" fmla="val 64736"/>
            </a:avLst>
          </a:prstGeom>
          <a:gradFill rotWithShape="1">
            <a:gsLst>
              <a:gs pos="0">
                <a:srgbClr val="2563EB"/>
              </a:gs>
              <a:gs pos="100000">
                <a:srgbClr val="10B981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57200" y="336500"/>
            <a:ext cx="8805672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4"/>
              </a:lnSpc>
              <a:buNone/>
            </a:pPr>
            <a:r>
              <a:rPr lang="en-US" sz="2140" spc="-3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Financial </a:t>
            </a:r>
            <a:pPr algn="l" indent="0" marL="0">
              <a:lnSpc>
                <a:spcPts val="2354"/>
              </a:lnSpc>
              <a:buNone/>
            </a:pPr>
            <a:r>
              <a:rPr lang="en-US" sz="2140" spc="-30" kern="0" dirty="0">
                <a:solidFill>
                  <a:srgbClr val="3B82F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Projections</a:t>
            </a:r>
            <a:endParaRPr lang="en-US" sz="2140" dirty="0"/>
          </a:p>
        </p:txBody>
      </p:sp>
      <p:sp>
        <p:nvSpPr>
          <p:cNvPr id="11" name="Text 9"/>
          <p:cNvSpPr/>
          <p:nvPr/>
        </p:nvSpPr>
        <p:spPr>
          <a:xfrm>
            <a:off x="457200" y="664518"/>
            <a:ext cx="905256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spcBef>
                <a:spcPts val="230"/>
              </a:spcBef>
              <a:buNone/>
            </a:pPr>
            <a:r>
              <a:rPr lang="en-US" sz="900" i="1" spc="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growth model anchored in enterprise sales reality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57200" y="964109"/>
            <a:ext cx="1323677" cy="2568625"/>
          </a:xfrm>
          <a:prstGeom prst="roundRect">
            <a:avLst>
              <a:gd name="adj" fmla="val 7580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624185" y="1117104"/>
            <a:ext cx="1088678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93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620" dirty="0"/>
          </a:p>
        </p:txBody>
      </p:sp>
      <p:sp>
        <p:nvSpPr>
          <p:cNvPr id="14" name="Text 12"/>
          <p:cNvSpPr/>
          <p:nvPr/>
        </p:nvSpPr>
        <p:spPr>
          <a:xfrm>
            <a:off x="624185" y="1248966"/>
            <a:ext cx="1088678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2027</a:t>
            </a:r>
            <a:endParaRPr lang="en-US" sz="1240" dirty="0"/>
          </a:p>
        </p:txBody>
      </p:sp>
      <p:sp>
        <p:nvSpPr>
          <p:cNvPr id="15" name="Text 13"/>
          <p:cNvSpPr/>
          <p:nvPr/>
        </p:nvSpPr>
        <p:spPr>
          <a:xfrm>
            <a:off x="624185" y="1585466"/>
            <a:ext cx="67982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$1.2M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302693" y="1699766"/>
            <a:ext cx="20332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</a:t>
            </a:r>
            <a:endParaRPr lang="en-US" sz="620" dirty="0"/>
          </a:p>
        </p:txBody>
      </p:sp>
      <p:sp>
        <p:nvSpPr>
          <p:cNvPr id="17" name="Text 15"/>
          <p:cNvSpPr/>
          <p:nvPr/>
        </p:nvSpPr>
        <p:spPr>
          <a:xfrm>
            <a:off x="624185" y="1888778"/>
            <a:ext cx="989707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24185" y="1967359"/>
            <a:ext cx="645468" cy="483946"/>
          </a:xfrm>
          <a:prstGeom prst="roundRect">
            <a:avLst>
              <a:gd name="adj" fmla="val 11809"/>
            </a:avLst>
          </a:prstGeom>
          <a:solidFill>
            <a:srgbClr val="FFFFFF">
              <a:alpha val="3000"/>
            </a:srgbClr>
          </a:solidFill>
          <a:ln/>
        </p:spPr>
        <p:txBody>
          <a:bodyPr wrap="squar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CLIENTS</a:t>
            </a:r>
            <a:endParaRPr lang="en-US" sz="1010" dirty="0"/>
          </a:p>
        </p:txBody>
      </p:sp>
      <p:sp>
        <p:nvSpPr>
          <p:cNvPr id="19" name="Text 17"/>
          <p:cNvSpPr/>
          <p:nvPr/>
        </p:nvSpPr>
        <p:spPr>
          <a:xfrm>
            <a:off x="1326803" y="1967359"/>
            <a:ext cx="454075" cy="483946"/>
          </a:xfrm>
          <a:prstGeom prst="roundRect">
            <a:avLst>
              <a:gd name="adj" fmla="val 12586"/>
            </a:avLst>
          </a:prstGeom>
          <a:solidFill>
            <a:srgbClr val="FFFFFF">
              <a:alpha val="3000"/>
            </a:srgbClr>
          </a:solidFill>
          <a:ln/>
        </p:spPr>
        <p:txBody>
          <a:bodyPr wrap="squar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68%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1010" dirty="0"/>
          </a:p>
        </p:txBody>
      </p:sp>
      <p:sp>
        <p:nvSpPr>
          <p:cNvPr id="20" name="Text 18"/>
          <p:cNvSpPr/>
          <p:nvPr/>
        </p:nvSpPr>
        <p:spPr>
          <a:xfrm>
            <a:off x="624185" y="2494359"/>
            <a:ext cx="1179826" cy="363141"/>
          </a:xfrm>
          <a:prstGeom prst="roundRect">
            <a:avLst>
              <a:gd name="adj" fmla="val 15738"/>
            </a:avLst>
          </a:prstGeom>
          <a:solidFill>
            <a:srgbClr val="FFFFFF">
              <a:alpha val="3000"/>
            </a:srgbClr>
          </a:solidFill>
          <a:ln/>
        </p:spPr>
        <p:txBody>
          <a:bodyPr wrap="non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MEMBERS</a:t>
            </a:r>
            <a:endParaRPr lang="en-US" sz="1010" dirty="0"/>
          </a:p>
        </p:txBody>
      </p:sp>
      <p:sp>
        <p:nvSpPr>
          <p:cNvPr id="21" name="Text 19"/>
          <p:cNvSpPr/>
          <p:nvPr/>
        </p:nvSpPr>
        <p:spPr>
          <a:xfrm>
            <a:off x="1867198" y="964109"/>
            <a:ext cx="1323826" cy="2568625"/>
          </a:xfrm>
          <a:prstGeom prst="roundRect">
            <a:avLst>
              <a:gd name="adj" fmla="val 7579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2034183" y="1117104"/>
            <a:ext cx="108884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93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</a:t>
            </a:r>
            <a:endParaRPr lang="en-US" sz="620" dirty="0"/>
          </a:p>
        </p:txBody>
      </p:sp>
      <p:sp>
        <p:nvSpPr>
          <p:cNvPr id="23" name="Text 21"/>
          <p:cNvSpPr/>
          <p:nvPr/>
        </p:nvSpPr>
        <p:spPr>
          <a:xfrm>
            <a:off x="2034183" y="1248966"/>
            <a:ext cx="1088841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dirty="0">
                <a:solidFill>
                  <a:srgbClr val="22D3EE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2028</a:t>
            </a:r>
            <a:endParaRPr lang="en-US" sz="1240" dirty="0"/>
          </a:p>
        </p:txBody>
      </p:sp>
      <p:sp>
        <p:nvSpPr>
          <p:cNvPr id="24" name="Text 22"/>
          <p:cNvSpPr/>
          <p:nvPr/>
        </p:nvSpPr>
        <p:spPr>
          <a:xfrm>
            <a:off x="2034183" y="1585466"/>
            <a:ext cx="67982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$3.8M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2712690" y="1699766"/>
            <a:ext cx="20332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</a:t>
            </a:r>
            <a:endParaRPr lang="en-US" sz="620" dirty="0"/>
          </a:p>
        </p:txBody>
      </p:sp>
      <p:sp>
        <p:nvSpPr>
          <p:cNvPr id="26" name="Text 24"/>
          <p:cNvSpPr/>
          <p:nvPr/>
        </p:nvSpPr>
        <p:spPr>
          <a:xfrm>
            <a:off x="2034183" y="1888778"/>
            <a:ext cx="989856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2034183" y="1967359"/>
            <a:ext cx="645468" cy="483946"/>
          </a:xfrm>
          <a:prstGeom prst="roundRect">
            <a:avLst>
              <a:gd name="adj" fmla="val 11809"/>
            </a:avLst>
          </a:prstGeom>
          <a:solidFill>
            <a:srgbClr val="FFFFFF">
              <a:alpha val="3000"/>
            </a:srgbClr>
          </a:solidFill>
          <a:ln/>
        </p:spPr>
        <p:txBody>
          <a:bodyPr wrap="squar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CLIENTS</a:t>
            </a:r>
            <a:endParaRPr lang="en-US" sz="1010" dirty="0"/>
          </a:p>
        </p:txBody>
      </p:sp>
      <p:sp>
        <p:nvSpPr>
          <p:cNvPr id="28" name="Text 26"/>
          <p:cNvSpPr/>
          <p:nvPr/>
        </p:nvSpPr>
        <p:spPr>
          <a:xfrm>
            <a:off x="2736800" y="1967359"/>
            <a:ext cx="454223" cy="483946"/>
          </a:xfrm>
          <a:prstGeom prst="roundRect">
            <a:avLst>
              <a:gd name="adj" fmla="val 12582"/>
            </a:avLst>
          </a:prstGeom>
          <a:solidFill>
            <a:srgbClr val="FFFFFF">
              <a:alpha val="3000"/>
            </a:srgbClr>
          </a:solidFill>
          <a:ln/>
        </p:spPr>
        <p:txBody>
          <a:bodyPr wrap="squar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1010" dirty="0"/>
          </a:p>
        </p:txBody>
      </p:sp>
      <p:sp>
        <p:nvSpPr>
          <p:cNvPr id="29" name="Text 27"/>
          <p:cNvSpPr/>
          <p:nvPr/>
        </p:nvSpPr>
        <p:spPr>
          <a:xfrm>
            <a:off x="2034183" y="2494359"/>
            <a:ext cx="1179978" cy="363141"/>
          </a:xfrm>
          <a:prstGeom prst="roundRect">
            <a:avLst>
              <a:gd name="adj" fmla="val 15738"/>
            </a:avLst>
          </a:prstGeom>
          <a:solidFill>
            <a:srgbClr val="FFFFFF">
              <a:alpha val="3000"/>
            </a:srgbClr>
          </a:solidFill>
          <a:ln/>
        </p:spPr>
        <p:txBody>
          <a:bodyPr wrap="non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MEMBERS</a:t>
            </a:r>
            <a:endParaRPr lang="en-US" sz="1010" dirty="0"/>
          </a:p>
        </p:txBody>
      </p:sp>
      <p:sp>
        <p:nvSpPr>
          <p:cNvPr id="30" name="Text 28"/>
          <p:cNvSpPr/>
          <p:nvPr/>
        </p:nvSpPr>
        <p:spPr>
          <a:xfrm>
            <a:off x="3277344" y="964109"/>
            <a:ext cx="1323826" cy="2568625"/>
          </a:xfrm>
          <a:prstGeom prst="roundRect">
            <a:avLst>
              <a:gd name="adj" fmla="val 7579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3444329" y="1117104"/>
            <a:ext cx="108884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93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620" dirty="0"/>
          </a:p>
        </p:txBody>
      </p:sp>
      <p:sp>
        <p:nvSpPr>
          <p:cNvPr id="32" name="Text 30"/>
          <p:cNvSpPr/>
          <p:nvPr/>
        </p:nvSpPr>
        <p:spPr>
          <a:xfrm>
            <a:off x="3444329" y="1248966"/>
            <a:ext cx="1088841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240" dirty="0">
                <a:solidFill>
                  <a:srgbClr val="34D399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2029</a:t>
            </a:r>
            <a:endParaRPr lang="en-US" sz="1240" dirty="0"/>
          </a:p>
        </p:txBody>
      </p:sp>
      <p:sp>
        <p:nvSpPr>
          <p:cNvPr id="33" name="Text 31"/>
          <p:cNvSpPr/>
          <p:nvPr/>
        </p:nvSpPr>
        <p:spPr>
          <a:xfrm>
            <a:off x="3444329" y="1585466"/>
            <a:ext cx="67982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$9.4M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4122837" y="1699766"/>
            <a:ext cx="20332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</a:t>
            </a:r>
            <a:endParaRPr lang="en-US" sz="620" dirty="0"/>
          </a:p>
        </p:txBody>
      </p:sp>
      <p:sp>
        <p:nvSpPr>
          <p:cNvPr id="35" name="Text 33"/>
          <p:cNvSpPr/>
          <p:nvPr/>
        </p:nvSpPr>
        <p:spPr>
          <a:xfrm>
            <a:off x="3444329" y="1888778"/>
            <a:ext cx="989856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3444329" y="1967359"/>
            <a:ext cx="645468" cy="483946"/>
          </a:xfrm>
          <a:prstGeom prst="roundRect">
            <a:avLst>
              <a:gd name="adj" fmla="val 11809"/>
            </a:avLst>
          </a:prstGeom>
          <a:solidFill>
            <a:srgbClr val="FFFFFF">
              <a:alpha val="3000"/>
            </a:srgbClr>
          </a:solidFill>
          <a:ln/>
        </p:spPr>
        <p:txBody>
          <a:bodyPr wrap="squar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CLIENTS</a:t>
            </a:r>
            <a:endParaRPr lang="en-US" sz="1010" dirty="0"/>
          </a:p>
        </p:txBody>
      </p:sp>
      <p:sp>
        <p:nvSpPr>
          <p:cNvPr id="37" name="Text 35"/>
          <p:cNvSpPr/>
          <p:nvPr/>
        </p:nvSpPr>
        <p:spPr>
          <a:xfrm>
            <a:off x="4146947" y="1967359"/>
            <a:ext cx="454223" cy="483946"/>
          </a:xfrm>
          <a:prstGeom prst="roundRect">
            <a:avLst>
              <a:gd name="adj" fmla="val 12582"/>
            </a:avLst>
          </a:prstGeom>
          <a:solidFill>
            <a:srgbClr val="FFFFFF">
              <a:alpha val="3000"/>
            </a:srgbClr>
          </a:solidFill>
          <a:ln/>
        </p:spPr>
        <p:txBody>
          <a:bodyPr wrap="squar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76%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1010" dirty="0"/>
          </a:p>
        </p:txBody>
      </p:sp>
      <p:sp>
        <p:nvSpPr>
          <p:cNvPr id="38" name="Text 36"/>
          <p:cNvSpPr/>
          <p:nvPr/>
        </p:nvSpPr>
        <p:spPr>
          <a:xfrm>
            <a:off x="3444329" y="2494359"/>
            <a:ext cx="1179978" cy="363141"/>
          </a:xfrm>
          <a:prstGeom prst="roundRect">
            <a:avLst>
              <a:gd name="adj" fmla="val 15738"/>
            </a:avLst>
          </a:prstGeom>
          <a:solidFill>
            <a:srgbClr val="FFFFFF">
              <a:alpha val="3000"/>
            </a:srgbClr>
          </a:solidFill>
          <a:ln/>
        </p:spPr>
        <p:txBody>
          <a:bodyPr wrap="none" lIns="71120" tIns="57150" rIns="71120" bIns="57150" rtlCol="0" anchor="t"/>
          <a:lstStyle/>
          <a:p>
            <a:pPr algn="l" indent="0" marL="0">
              <a:buNone/>
            </a:pPr>
            <a:r>
              <a:rPr lang="en-US" sz="101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pPr algn="l" indent="0" marL="0">
              <a:buNone/>
            </a:pPr>
            <a:endParaRPr lang="en-US" sz="1010" dirty="0"/>
          </a:p>
          <a:p>
            <a:pPr algn="l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MEMBERS</a:t>
            </a:r>
            <a:endParaRPr lang="en-US" sz="1010" dirty="0"/>
          </a:p>
        </p:txBody>
      </p:sp>
      <p:sp>
        <p:nvSpPr>
          <p:cNvPr id="39" name="Text 37"/>
          <p:cNvSpPr/>
          <p:nvPr/>
        </p:nvSpPr>
        <p:spPr>
          <a:xfrm>
            <a:off x="457200" y="3619054"/>
            <a:ext cx="4143970" cy="1075134"/>
          </a:xfrm>
          <a:prstGeom prst="roundRect">
            <a:avLst>
              <a:gd name="adj" fmla="val 9332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594866" y="3728889"/>
            <a:ext cx="4255502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6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PROGRESSION</a:t>
            </a:r>
            <a:endParaRPr lang="en-US" sz="560" dirty="0"/>
          </a:p>
        </p:txBody>
      </p:sp>
      <p:sp>
        <p:nvSpPr>
          <p:cNvPr id="41" name="Text 39"/>
          <p:cNvSpPr/>
          <p:nvPr/>
        </p:nvSpPr>
        <p:spPr>
          <a:xfrm>
            <a:off x="594866" y="3941564"/>
            <a:ext cx="2514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620" dirty="0"/>
          </a:p>
        </p:txBody>
      </p:sp>
      <p:sp>
        <p:nvSpPr>
          <p:cNvPr id="42" name="Text 40"/>
          <p:cNvSpPr/>
          <p:nvPr/>
        </p:nvSpPr>
        <p:spPr>
          <a:xfrm>
            <a:off x="894457" y="3965079"/>
            <a:ext cx="3240286" cy="70991"/>
          </a:xfrm>
          <a:prstGeom prst="roundRect">
            <a:avLst>
              <a:gd name="adj" fmla="val 10052162"/>
            </a:avLst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41"/>
          <p:cNvSpPr/>
          <p:nvPr/>
        </p:nvSpPr>
        <p:spPr>
          <a:xfrm>
            <a:off x="894457" y="3965079"/>
            <a:ext cx="2203252" cy="70991"/>
          </a:xfrm>
          <a:prstGeom prst="roundRect">
            <a:avLst>
              <a:gd name="adj" fmla="val 10052162"/>
            </a:avLst>
          </a:pr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2"/>
          <p:cNvSpPr/>
          <p:nvPr/>
        </p:nvSpPr>
        <p:spPr>
          <a:xfrm>
            <a:off x="4179957" y="3935909"/>
            <a:ext cx="28354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68%</a:t>
            </a:r>
            <a:endParaRPr lang="en-US" sz="680" dirty="0"/>
          </a:p>
        </p:txBody>
      </p:sp>
      <p:sp>
        <p:nvSpPr>
          <p:cNvPr id="45" name="Text 43"/>
          <p:cNvSpPr/>
          <p:nvPr/>
        </p:nvSpPr>
        <p:spPr>
          <a:xfrm>
            <a:off x="594866" y="4120455"/>
            <a:ext cx="2514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</a:t>
            </a:r>
            <a:endParaRPr lang="en-US" sz="620" dirty="0"/>
          </a:p>
        </p:txBody>
      </p:sp>
      <p:sp>
        <p:nvSpPr>
          <p:cNvPr id="46" name="Text 44"/>
          <p:cNvSpPr/>
          <p:nvPr/>
        </p:nvSpPr>
        <p:spPr>
          <a:xfrm>
            <a:off x="894457" y="4143970"/>
            <a:ext cx="3240286" cy="70991"/>
          </a:xfrm>
          <a:prstGeom prst="roundRect">
            <a:avLst>
              <a:gd name="adj" fmla="val 10052162"/>
            </a:avLst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45"/>
          <p:cNvSpPr/>
          <p:nvPr/>
        </p:nvSpPr>
        <p:spPr>
          <a:xfrm>
            <a:off x="894457" y="4143970"/>
            <a:ext cx="2332881" cy="70991"/>
          </a:xfrm>
          <a:prstGeom prst="roundRect">
            <a:avLst>
              <a:gd name="adj" fmla="val 10052162"/>
            </a:avLst>
          </a:prstGeom>
          <a:gradFill rotWithShape="1">
            <a:gsLst>
              <a:gs pos="0">
                <a:srgbClr val="0891B2"/>
              </a:gs>
              <a:gs pos="100000">
                <a:srgbClr val="22D3EE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46"/>
          <p:cNvSpPr/>
          <p:nvPr/>
        </p:nvSpPr>
        <p:spPr>
          <a:xfrm>
            <a:off x="4179957" y="4114800"/>
            <a:ext cx="28354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</a:t>
            </a:r>
            <a:endParaRPr lang="en-US" sz="680" dirty="0"/>
          </a:p>
        </p:txBody>
      </p:sp>
      <p:sp>
        <p:nvSpPr>
          <p:cNvPr id="49" name="Text 47"/>
          <p:cNvSpPr/>
          <p:nvPr/>
        </p:nvSpPr>
        <p:spPr>
          <a:xfrm>
            <a:off x="594866" y="4299347"/>
            <a:ext cx="2514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620" dirty="0"/>
          </a:p>
        </p:txBody>
      </p:sp>
      <p:sp>
        <p:nvSpPr>
          <p:cNvPr id="50" name="Text 48"/>
          <p:cNvSpPr/>
          <p:nvPr/>
        </p:nvSpPr>
        <p:spPr>
          <a:xfrm>
            <a:off x="894457" y="4322862"/>
            <a:ext cx="3240286" cy="70991"/>
          </a:xfrm>
          <a:prstGeom prst="roundRect">
            <a:avLst>
              <a:gd name="adj" fmla="val 10052162"/>
            </a:avLst>
          </a:prstGeom>
          <a:solidFill>
            <a:srgbClr val="FFFFFF">
              <a:alpha val="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1" name="Text 49"/>
          <p:cNvSpPr/>
          <p:nvPr/>
        </p:nvSpPr>
        <p:spPr>
          <a:xfrm>
            <a:off x="894457" y="4322862"/>
            <a:ext cx="2462510" cy="70991"/>
          </a:xfrm>
          <a:prstGeom prst="roundRect">
            <a:avLst>
              <a:gd name="adj" fmla="val 10052162"/>
            </a:avLst>
          </a:prstGeom>
          <a:gradFill rotWithShape="1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2" name="Text 50"/>
          <p:cNvSpPr/>
          <p:nvPr/>
        </p:nvSpPr>
        <p:spPr>
          <a:xfrm>
            <a:off x="4179957" y="4293691"/>
            <a:ext cx="28354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76%</a:t>
            </a:r>
            <a:endParaRPr lang="en-US" sz="680" dirty="0"/>
          </a:p>
        </p:txBody>
      </p:sp>
      <p:sp>
        <p:nvSpPr>
          <p:cNvPr id="53" name="Text 51"/>
          <p:cNvSpPr/>
          <p:nvPr/>
        </p:nvSpPr>
        <p:spPr>
          <a:xfrm>
            <a:off x="208002" y="4466332"/>
            <a:ext cx="4255502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80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</a:t>
            </a:r>
            <a:pPr algn="r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pPr algn="r" indent="0" marL="0">
              <a:lnSpc>
                <a:spcPts val="1800"/>
              </a:lnSpc>
              <a:buNone/>
            </a:pPr>
            <a:r>
              <a:rPr lang="en-US" sz="62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72%+ by Year 2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4729311" y="964109"/>
            <a:ext cx="3957489" cy="2726234"/>
          </a:xfrm>
          <a:prstGeom prst="roundRect">
            <a:avLst>
              <a:gd name="adj" fmla="val 3680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53"/>
          <p:cNvSpPr/>
          <p:nvPr/>
        </p:nvSpPr>
        <p:spPr>
          <a:xfrm>
            <a:off x="4882307" y="1101775"/>
            <a:ext cx="4016648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6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 GROWTH TRAJECTORY ($M)</a:t>
            </a:r>
            <a:endParaRPr lang="en-US" sz="560" dirty="0"/>
          </a:p>
        </p:txBody>
      </p:sp>
      <p:sp>
        <p:nvSpPr>
          <p:cNvPr id="56" name="Text 54"/>
          <p:cNvSpPr/>
          <p:nvPr/>
        </p:nvSpPr>
        <p:spPr>
          <a:xfrm>
            <a:off x="5158532" y="1583234"/>
            <a:ext cx="283056" cy="92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30"/>
              </a:lnSpc>
              <a:buNone/>
            </a:pPr>
            <a:r>
              <a:rPr lang="en-US" sz="73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$1.2M</a:t>
            </a:r>
            <a:endParaRPr lang="en-US" sz="730" dirty="0"/>
          </a:p>
        </p:txBody>
      </p:sp>
      <p:sp>
        <p:nvSpPr>
          <p:cNvPr id="57" name="Text 55"/>
          <p:cNvSpPr/>
          <p:nvPr/>
        </p:nvSpPr>
        <p:spPr>
          <a:xfrm>
            <a:off x="4882307" y="1719114"/>
            <a:ext cx="809774" cy="271760"/>
          </a:xfrm>
          <a:prstGeom prst="roundRect">
            <a:avLst>
              <a:gd name="adj" fmla="val 15889"/>
            </a:avLst>
          </a:prstGeom>
          <a:gradFill rotWithShape="1">
            <a:gsLst>
              <a:gs pos="0">
                <a:srgbClr val="3B82F6"/>
              </a:gs>
              <a:gs pos="100000">
                <a:srgbClr val="1D4ED8"/>
              </a:gs>
            </a:gsLst>
            <a:lin ang="540000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6"/>
          <p:cNvSpPr/>
          <p:nvPr/>
        </p:nvSpPr>
        <p:spPr>
          <a:xfrm>
            <a:off x="5199757" y="2034034"/>
            <a:ext cx="1923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620" dirty="0"/>
          </a:p>
        </p:txBody>
      </p:sp>
      <p:sp>
        <p:nvSpPr>
          <p:cNvPr id="59" name="Text 57"/>
          <p:cNvSpPr/>
          <p:nvPr/>
        </p:nvSpPr>
        <p:spPr>
          <a:xfrm>
            <a:off x="5835551" y="1999059"/>
            <a:ext cx="330479" cy="9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3.2x</a:t>
            </a:r>
            <a:endParaRPr lang="en-US" sz="560" dirty="0"/>
          </a:p>
        </p:txBody>
      </p:sp>
      <p:sp>
        <p:nvSpPr>
          <p:cNvPr id="60" name="Text 58"/>
          <p:cNvSpPr/>
          <p:nvPr/>
        </p:nvSpPr>
        <p:spPr>
          <a:xfrm>
            <a:off x="5835551" y="1999059"/>
            <a:ext cx="323999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59"/>
          <p:cNvSpPr/>
          <p:nvPr/>
        </p:nvSpPr>
        <p:spPr>
          <a:xfrm>
            <a:off x="6579245" y="1283494"/>
            <a:ext cx="283056" cy="92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30"/>
              </a:lnSpc>
              <a:buNone/>
            </a:pPr>
            <a:r>
              <a:rPr lang="en-US" sz="73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$3.8M</a:t>
            </a:r>
            <a:endParaRPr lang="en-US" sz="730" dirty="0"/>
          </a:p>
        </p:txBody>
      </p:sp>
      <p:sp>
        <p:nvSpPr>
          <p:cNvPr id="62" name="Text 60"/>
          <p:cNvSpPr/>
          <p:nvPr/>
        </p:nvSpPr>
        <p:spPr>
          <a:xfrm>
            <a:off x="6303020" y="1419374"/>
            <a:ext cx="809923" cy="571500"/>
          </a:xfrm>
          <a:prstGeom prst="roundRect">
            <a:avLst>
              <a:gd name="adj" fmla="val 7556"/>
            </a:avLst>
          </a:prstGeom>
          <a:gradFill rotWithShape="1">
            <a:gsLst>
              <a:gs pos="0">
                <a:srgbClr val="06B6D4"/>
              </a:gs>
              <a:gs pos="100000">
                <a:srgbClr val="0E7490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3" name="Text 61"/>
          <p:cNvSpPr/>
          <p:nvPr/>
        </p:nvSpPr>
        <p:spPr>
          <a:xfrm>
            <a:off x="6620470" y="2034034"/>
            <a:ext cx="1923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</a:t>
            </a:r>
            <a:endParaRPr lang="en-US" sz="620" dirty="0"/>
          </a:p>
        </p:txBody>
      </p:sp>
      <p:sp>
        <p:nvSpPr>
          <p:cNvPr id="64" name="Text 62"/>
          <p:cNvSpPr/>
          <p:nvPr/>
        </p:nvSpPr>
        <p:spPr>
          <a:xfrm>
            <a:off x="7256413" y="1999059"/>
            <a:ext cx="330479" cy="9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2.5x</a:t>
            </a:r>
            <a:endParaRPr lang="en-US" sz="560" dirty="0"/>
          </a:p>
        </p:txBody>
      </p:sp>
      <p:sp>
        <p:nvSpPr>
          <p:cNvPr id="65" name="Text 63"/>
          <p:cNvSpPr/>
          <p:nvPr/>
        </p:nvSpPr>
        <p:spPr>
          <a:xfrm>
            <a:off x="7256413" y="1999059"/>
            <a:ext cx="323999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6" name="Text 64"/>
          <p:cNvSpPr/>
          <p:nvPr/>
        </p:nvSpPr>
        <p:spPr>
          <a:xfrm>
            <a:off x="8000107" y="1011734"/>
            <a:ext cx="283056" cy="92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30"/>
              </a:lnSpc>
              <a:buNone/>
            </a:pPr>
            <a:r>
              <a:rPr lang="en-US" sz="73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$9.4M</a:t>
            </a:r>
            <a:endParaRPr lang="en-US" sz="730" dirty="0"/>
          </a:p>
        </p:txBody>
      </p:sp>
      <p:sp>
        <p:nvSpPr>
          <p:cNvPr id="67" name="Text 65"/>
          <p:cNvSpPr/>
          <p:nvPr/>
        </p:nvSpPr>
        <p:spPr>
          <a:xfrm>
            <a:off x="7723882" y="1147614"/>
            <a:ext cx="809923" cy="843260"/>
          </a:xfrm>
          <a:prstGeom prst="roundRect">
            <a:avLst>
              <a:gd name="adj" fmla="val 5331"/>
            </a:avLst>
          </a:prstGeom>
          <a:gradFill rotWithShape="1">
            <a:gsLst>
              <a:gs pos="0">
                <a:srgbClr val="10B981"/>
              </a:gs>
              <a:gs pos="100000">
                <a:srgbClr val="065F46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8" name="Text 66"/>
          <p:cNvSpPr/>
          <p:nvPr/>
        </p:nvSpPr>
        <p:spPr>
          <a:xfrm>
            <a:off x="8041332" y="2034034"/>
            <a:ext cx="1923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620" dirty="0"/>
          </a:p>
        </p:txBody>
      </p:sp>
      <p:sp>
        <p:nvSpPr>
          <p:cNvPr id="69" name="Text 67"/>
          <p:cNvSpPr/>
          <p:nvPr/>
        </p:nvSpPr>
        <p:spPr>
          <a:xfrm>
            <a:off x="4882307" y="2181225"/>
            <a:ext cx="3651498" cy="7590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0" name="Text 68"/>
          <p:cNvSpPr/>
          <p:nvPr/>
        </p:nvSpPr>
        <p:spPr>
          <a:xfrm>
            <a:off x="4882307" y="2331541"/>
            <a:ext cx="62865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spc="56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</a:t>
            </a:r>
            <a:endParaRPr lang="en-US" sz="560" dirty="0"/>
          </a:p>
        </p:txBody>
      </p:sp>
      <p:sp>
        <p:nvSpPr>
          <p:cNvPr id="71" name="Text 69"/>
          <p:cNvSpPr/>
          <p:nvPr/>
        </p:nvSpPr>
        <p:spPr>
          <a:xfrm>
            <a:off x="5613484" y="2259806"/>
            <a:ext cx="173861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30" dirty="0"/>
          </a:p>
        </p:txBody>
      </p:sp>
      <p:sp>
        <p:nvSpPr>
          <p:cNvPr id="72" name="Text 70"/>
          <p:cNvSpPr/>
          <p:nvPr/>
        </p:nvSpPr>
        <p:spPr>
          <a:xfrm>
            <a:off x="5613484" y="2403277"/>
            <a:ext cx="17386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560" dirty="0"/>
          </a:p>
        </p:txBody>
      </p:sp>
      <p:pic>
        <p:nvPicPr>
          <p:cNvPr id="7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185743" y="2320528"/>
            <a:ext cx="321915" cy="128588"/>
          </a:xfrm>
          <a:prstGeom prst="rect">
            <a:avLst/>
          </a:prstGeom>
        </p:spPr>
      </p:pic>
      <p:sp>
        <p:nvSpPr>
          <p:cNvPr id="74" name="Text 71"/>
          <p:cNvSpPr/>
          <p:nvPr/>
        </p:nvSpPr>
        <p:spPr>
          <a:xfrm>
            <a:off x="6906057" y="2259806"/>
            <a:ext cx="173861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30" dirty="0"/>
          </a:p>
        </p:txBody>
      </p:sp>
      <p:sp>
        <p:nvSpPr>
          <p:cNvPr id="75" name="Text 72"/>
          <p:cNvSpPr/>
          <p:nvPr/>
        </p:nvSpPr>
        <p:spPr>
          <a:xfrm>
            <a:off x="6906057" y="2403277"/>
            <a:ext cx="17386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</a:t>
            </a:r>
            <a:endParaRPr lang="en-US" sz="560" dirty="0"/>
          </a:p>
        </p:txBody>
      </p:sp>
      <p:pic>
        <p:nvPicPr>
          <p:cNvPr id="7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78316" y="2320528"/>
            <a:ext cx="321915" cy="128588"/>
          </a:xfrm>
          <a:prstGeom prst="rect">
            <a:avLst/>
          </a:prstGeom>
        </p:spPr>
      </p:pic>
      <p:sp>
        <p:nvSpPr>
          <p:cNvPr id="77" name="Text 73"/>
          <p:cNvSpPr/>
          <p:nvPr/>
        </p:nvSpPr>
        <p:spPr>
          <a:xfrm>
            <a:off x="8198554" y="2259806"/>
            <a:ext cx="175498" cy="143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30"/>
              </a:lnSpc>
              <a:buNone/>
            </a:pPr>
            <a:r>
              <a:rPr lang="en-US" sz="1130" b="1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130" dirty="0"/>
          </a:p>
        </p:txBody>
      </p:sp>
      <p:sp>
        <p:nvSpPr>
          <p:cNvPr id="78" name="Text 74"/>
          <p:cNvSpPr/>
          <p:nvPr/>
        </p:nvSpPr>
        <p:spPr>
          <a:xfrm>
            <a:off x="8198554" y="2403277"/>
            <a:ext cx="175498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560" dirty="0"/>
          </a:p>
        </p:txBody>
      </p:sp>
      <p:sp>
        <p:nvSpPr>
          <p:cNvPr id="79" name="Text 75"/>
          <p:cNvSpPr/>
          <p:nvPr/>
        </p:nvSpPr>
        <p:spPr>
          <a:xfrm>
            <a:off x="4729311" y="3776662"/>
            <a:ext cx="3957489" cy="917525"/>
          </a:xfrm>
          <a:prstGeom prst="roundRect">
            <a:avLst>
              <a:gd name="adj" fmla="val 10935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0" name="Text 76"/>
          <p:cNvSpPr/>
          <p:nvPr/>
        </p:nvSpPr>
        <p:spPr>
          <a:xfrm>
            <a:off x="4866977" y="3900488"/>
            <a:ext cx="4050372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73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ASSUMPTIONS</a:t>
            </a:r>
            <a:endParaRPr lang="en-US" sz="560" dirty="0"/>
          </a:p>
        </p:txBody>
      </p:sp>
      <p:sp>
        <p:nvSpPr>
          <p:cNvPr id="81" name="Text 77"/>
          <p:cNvSpPr/>
          <p:nvPr/>
        </p:nvSpPr>
        <p:spPr>
          <a:xfrm>
            <a:off x="4866977" y="4085779"/>
            <a:ext cx="143470" cy="143470"/>
          </a:xfrm>
          <a:prstGeom prst="ellipse">
            <a:avLst/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4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2419" y="4091220"/>
            <a:ext cx="132588" cy="132588"/>
          </a:xfrm>
          <a:prstGeom prst="rect">
            <a:avLst/>
          </a:prstGeom>
        </p:spPr>
      </p:pic>
      <p:sp>
        <p:nvSpPr>
          <p:cNvPr id="83" name="Text 78"/>
          <p:cNvSpPr/>
          <p:nvPr/>
        </p:nvSpPr>
        <p:spPr>
          <a:xfrm>
            <a:off x="5081439" y="4078188"/>
            <a:ext cx="1607915" cy="252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ACV $400K</a:t>
            </a:r>
            <a:pPr algn="l" indent="0" marL="0">
              <a:lnSpc>
                <a:spcPts val="949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enterprise contracts</a:t>
            </a:r>
            <a:endParaRPr lang="en-US" sz="730" dirty="0"/>
          </a:p>
        </p:txBody>
      </p:sp>
      <p:sp>
        <p:nvSpPr>
          <p:cNvPr id="84" name="Text 79"/>
          <p:cNvSpPr/>
          <p:nvPr/>
        </p:nvSpPr>
        <p:spPr>
          <a:xfrm>
            <a:off x="6758136" y="4085779"/>
            <a:ext cx="143470" cy="143470"/>
          </a:xfrm>
          <a:prstGeom prst="ellipse">
            <a:avLst/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4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63577" y="4091220"/>
            <a:ext cx="132588" cy="132588"/>
          </a:xfrm>
          <a:prstGeom prst="rect">
            <a:avLst/>
          </a:prstGeom>
        </p:spPr>
      </p:pic>
      <p:sp>
        <p:nvSpPr>
          <p:cNvPr id="86" name="Text 80"/>
          <p:cNvSpPr/>
          <p:nvPr/>
        </p:nvSpPr>
        <p:spPr>
          <a:xfrm>
            <a:off x="6972598" y="4078188"/>
            <a:ext cx="1715199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NRR 118%</a:t>
            </a:r>
            <a:pPr algn="l" indent="0" marL="0">
              <a:lnSpc>
                <a:spcPts val="949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suite add-on expansion</a:t>
            </a:r>
            <a:endParaRPr lang="en-US" sz="730" dirty="0"/>
          </a:p>
        </p:txBody>
      </p:sp>
      <p:sp>
        <p:nvSpPr>
          <p:cNvPr id="87" name="Text 81"/>
          <p:cNvSpPr/>
          <p:nvPr/>
        </p:nvSpPr>
        <p:spPr>
          <a:xfrm>
            <a:off x="4866977" y="4426893"/>
            <a:ext cx="143470" cy="143470"/>
          </a:xfrm>
          <a:prstGeom prst="ellipse">
            <a:avLst/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4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72419" y="4432334"/>
            <a:ext cx="132588" cy="132588"/>
          </a:xfrm>
          <a:prstGeom prst="rect">
            <a:avLst/>
          </a:prstGeom>
        </p:spPr>
      </p:pic>
      <p:sp>
        <p:nvSpPr>
          <p:cNvPr id="89" name="Text 82"/>
          <p:cNvSpPr/>
          <p:nvPr/>
        </p:nvSpPr>
        <p:spPr>
          <a:xfrm>
            <a:off x="5081439" y="4419302"/>
            <a:ext cx="1120601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6-month</a:t>
            </a:r>
            <a:pPr algn="l" indent="0" marL="0">
              <a:lnSpc>
                <a:spcPts val="949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avg sales cycle</a:t>
            </a:r>
            <a:endParaRPr lang="en-US" sz="730" dirty="0"/>
          </a:p>
        </p:txBody>
      </p:sp>
      <p:sp>
        <p:nvSpPr>
          <p:cNvPr id="90" name="Text 83"/>
          <p:cNvSpPr/>
          <p:nvPr/>
        </p:nvSpPr>
        <p:spPr>
          <a:xfrm>
            <a:off x="6758136" y="4426893"/>
            <a:ext cx="143470" cy="143470"/>
          </a:xfrm>
          <a:prstGeom prst="ellipse">
            <a:avLst/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4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9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63577" y="4432334"/>
            <a:ext cx="132588" cy="132588"/>
          </a:xfrm>
          <a:prstGeom prst="rect">
            <a:avLst/>
          </a:prstGeom>
        </p:spPr>
      </p:pic>
      <p:sp>
        <p:nvSpPr>
          <p:cNvPr id="92" name="Text 84"/>
          <p:cNvSpPr/>
          <p:nvPr/>
        </p:nvSpPr>
        <p:spPr>
          <a:xfrm>
            <a:off x="6972598" y="4419302"/>
            <a:ext cx="166379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Suite add-ons</a:t>
            </a:r>
            <a:pPr algn="l" indent="0" marL="0">
              <a:lnSpc>
                <a:spcPts val="949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drive expansion NRR</a:t>
            </a:r>
            <a:endParaRPr lang="en-US" sz="730" dirty="0"/>
          </a:p>
        </p:txBody>
      </p:sp>
      <p:sp>
        <p:nvSpPr>
          <p:cNvPr id="93" name="Text 85"/>
          <p:cNvSpPr/>
          <p:nvPr/>
        </p:nvSpPr>
        <p:spPr>
          <a:xfrm>
            <a:off x="0" y="4771430"/>
            <a:ext cx="9144000" cy="372070"/>
          </a:xfrm>
          <a:prstGeom prst="rect">
            <a:avLst/>
          </a:prstGeom>
          <a:gradFill rotWithShape="1">
            <a:gsLst>
              <a:gs pos="0">
                <a:srgbClr val="2563EB">
                  <a:alpha val="20000"/>
                </a:srgbClr>
              </a:gs>
              <a:gs pos="60000">
                <a:srgbClr val="10B981">
                  <a:alpha val="12000"/>
                </a:srgbClr>
              </a:gs>
              <a:gs pos="100000">
                <a:srgbClr val="2563EB">
                  <a:alpha val="800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4" name="Text 86"/>
          <p:cNvSpPr/>
          <p:nvPr/>
        </p:nvSpPr>
        <p:spPr>
          <a:xfrm>
            <a:off x="0" y="4771430"/>
            <a:ext cx="9144000" cy="9525"/>
          </a:xfrm>
          <a:prstGeom prst="rect">
            <a:avLst/>
          </a:prstGeom>
          <a:solidFill>
            <a:srgbClr val="2563EB">
              <a:alpha val="2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5" name="Text 87"/>
          <p:cNvSpPr/>
          <p:nvPr/>
        </p:nvSpPr>
        <p:spPr>
          <a:xfrm>
            <a:off x="457200" y="4940647"/>
            <a:ext cx="43160" cy="43160"/>
          </a:xfrm>
          <a:prstGeom prst="ellipse">
            <a:avLst/>
          </a:prstGeom>
          <a:solidFill>
            <a:srgbClr val="10B981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6" name="Text 88"/>
          <p:cNvSpPr/>
          <p:nvPr/>
        </p:nvSpPr>
        <p:spPr>
          <a:xfrm>
            <a:off x="571351" y="4892725"/>
            <a:ext cx="1442621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to Profitability: Month 28</a:t>
            </a:r>
            <a:endParaRPr lang="en-US" sz="730" dirty="0"/>
          </a:p>
        </p:txBody>
      </p:sp>
      <p:sp>
        <p:nvSpPr>
          <p:cNvPr id="97" name="Text 89"/>
          <p:cNvSpPr/>
          <p:nvPr/>
        </p:nvSpPr>
        <p:spPr>
          <a:xfrm>
            <a:off x="2168575" y="4890492"/>
            <a:ext cx="7590" cy="14347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8" name="Text 90"/>
          <p:cNvSpPr/>
          <p:nvPr/>
        </p:nvSpPr>
        <p:spPr>
          <a:xfrm>
            <a:off x="2461915" y="4940647"/>
            <a:ext cx="43160" cy="43160"/>
          </a:xfrm>
          <a:prstGeom prst="ellipse">
            <a:avLst/>
          </a:prstGeom>
          <a:solidFill>
            <a:srgbClr val="60A5FA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9" name="Text 91"/>
          <p:cNvSpPr/>
          <p:nvPr/>
        </p:nvSpPr>
        <p:spPr>
          <a:xfrm>
            <a:off x="2576066" y="4892725"/>
            <a:ext cx="1226522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Readiness: 2028</a:t>
            </a:r>
            <a:endParaRPr lang="en-US" sz="730" dirty="0"/>
          </a:p>
        </p:txBody>
      </p:sp>
      <p:sp>
        <p:nvSpPr>
          <p:cNvPr id="100" name="Text 92"/>
          <p:cNvSpPr/>
          <p:nvPr/>
        </p:nvSpPr>
        <p:spPr>
          <a:xfrm>
            <a:off x="3976836" y="4890492"/>
            <a:ext cx="7590" cy="14347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1" name="Text 93"/>
          <p:cNvSpPr/>
          <p:nvPr/>
        </p:nvSpPr>
        <p:spPr>
          <a:xfrm>
            <a:off x="4270177" y="4940647"/>
            <a:ext cx="43160" cy="43160"/>
          </a:xfrm>
          <a:prstGeom prst="ellipse">
            <a:avLst/>
          </a:prstGeom>
          <a:solidFill>
            <a:srgbClr val="F59E0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2" name="Text 94"/>
          <p:cNvSpPr/>
          <p:nvPr/>
        </p:nvSpPr>
        <p:spPr>
          <a:xfrm>
            <a:off x="4384328" y="4892725"/>
            <a:ext cx="3346579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7.8x ARR growth over 3 years  ·  Conservative. Validated. Executable.</a:t>
            </a:r>
            <a:endParaRPr lang="en-US" sz="73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0C2FF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0C2FF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2429470" cy="2429470"/>
          </a:xfrm>
          <a:prstGeom prst="rect">
            <a:avLst/>
          </a:prstGeom>
          <a:gradFill rotWithShape="1">
            <a:gsLst>
              <a:gs pos="0">
                <a:srgbClr val="00C2FF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858000" y="3143250"/>
            <a:ext cx="2286000" cy="2000250"/>
          </a:xfrm>
          <a:prstGeom prst="rect">
            <a:avLst/>
          </a:prstGeom>
          <a:gradFill rotWithShape="1">
            <a:gsLst>
              <a:gs pos="0">
                <a:srgbClr val="FFD700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082677" y="1187946"/>
            <a:ext cx="21580" cy="507503"/>
          </a:xfrm>
          <a:custGeom>
            <a:avLst/>
            <a:gdLst/>
            <a:ahLst/>
            <a:cxnLst/>
            <a:rect l="l" t="t" r="r" b="b"/>
            <a:pathLst>
              <a:path w="21580" h="507503">
                <a:moveTo>
                  <a:pt x="0" y="71120"/>
                </a:moveTo>
                <a:lnTo>
                  <a:pt x="2698" y="51719"/>
                </a:lnTo>
                <a:lnTo>
                  <a:pt x="5395" y="43949"/>
                </a:lnTo>
                <a:lnTo>
                  <a:pt x="8093" y="38172"/>
                </a:lnTo>
                <a:lnTo>
                  <a:pt x="10790" y="33459"/>
                </a:lnTo>
                <a:lnTo>
                  <a:pt x="13488" y="29448"/>
                </a:lnTo>
                <a:lnTo>
                  <a:pt x="16185" y="25951"/>
                </a:lnTo>
                <a:lnTo>
                  <a:pt x="18883" y="22857"/>
                </a:lnTo>
                <a:lnTo>
                  <a:pt x="21580" y="20092"/>
                </a:lnTo>
                <a:lnTo>
                  <a:pt x="21580" y="487411"/>
                </a:lnTo>
                <a:lnTo>
                  <a:pt x="18883" y="484646"/>
                </a:lnTo>
                <a:lnTo>
                  <a:pt x="16185" y="481552"/>
                </a:lnTo>
                <a:lnTo>
                  <a:pt x="13488" y="478055"/>
                </a:lnTo>
                <a:lnTo>
                  <a:pt x="10790" y="474044"/>
                </a:lnTo>
                <a:lnTo>
                  <a:pt x="8093" y="469332"/>
                </a:lnTo>
                <a:lnTo>
                  <a:pt x="5395" y="463555"/>
                </a:lnTo>
                <a:lnTo>
                  <a:pt x="2698" y="455785"/>
                </a:lnTo>
                <a:lnTo>
                  <a:pt x="0" y="436383"/>
                </a:lnTo>
                <a:close/>
              </a:path>
            </a:pathLst>
          </a:custGeom>
          <a:solidFill>
            <a:srgbClr val="00C2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082677" y="2263229"/>
            <a:ext cx="21580" cy="507503"/>
          </a:xfrm>
          <a:custGeom>
            <a:avLst/>
            <a:gdLst/>
            <a:ahLst/>
            <a:cxnLst/>
            <a:rect l="l" t="t" r="r" b="b"/>
            <a:pathLst>
              <a:path w="21580" h="507503">
                <a:moveTo>
                  <a:pt x="0" y="71120"/>
                </a:moveTo>
                <a:lnTo>
                  <a:pt x="2698" y="51719"/>
                </a:lnTo>
                <a:lnTo>
                  <a:pt x="5395" y="43949"/>
                </a:lnTo>
                <a:lnTo>
                  <a:pt x="8093" y="38172"/>
                </a:lnTo>
                <a:lnTo>
                  <a:pt x="10790" y="33459"/>
                </a:lnTo>
                <a:lnTo>
                  <a:pt x="13488" y="29448"/>
                </a:lnTo>
                <a:lnTo>
                  <a:pt x="16185" y="25951"/>
                </a:lnTo>
                <a:lnTo>
                  <a:pt x="18883" y="22857"/>
                </a:lnTo>
                <a:lnTo>
                  <a:pt x="21580" y="20092"/>
                </a:lnTo>
                <a:lnTo>
                  <a:pt x="21580" y="487411"/>
                </a:lnTo>
                <a:lnTo>
                  <a:pt x="18883" y="484646"/>
                </a:lnTo>
                <a:lnTo>
                  <a:pt x="16185" y="481552"/>
                </a:lnTo>
                <a:lnTo>
                  <a:pt x="13488" y="478055"/>
                </a:lnTo>
                <a:lnTo>
                  <a:pt x="10790" y="474044"/>
                </a:lnTo>
                <a:lnTo>
                  <a:pt x="8093" y="469332"/>
                </a:lnTo>
                <a:lnTo>
                  <a:pt x="5395" y="463555"/>
                </a:lnTo>
                <a:lnTo>
                  <a:pt x="2698" y="455785"/>
                </a:lnTo>
                <a:lnTo>
                  <a:pt x="0" y="436383"/>
                </a:lnTo>
                <a:close/>
              </a:path>
            </a:pathLst>
          </a:custGeom>
          <a:solidFill>
            <a:srgbClr val="00C2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082677" y="3338513"/>
            <a:ext cx="21580" cy="507503"/>
          </a:xfrm>
          <a:custGeom>
            <a:avLst/>
            <a:gdLst/>
            <a:ahLst/>
            <a:cxnLst/>
            <a:rect l="l" t="t" r="r" b="b"/>
            <a:pathLst>
              <a:path w="21580" h="507503">
                <a:moveTo>
                  <a:pt x="0" y="71120"/>
                </a:moveTo>
                <a:lnTo>
                  <a:pt x="2698" y="51719"/>
                </a:lnTo>
                <a:lnTo>
                  <a:pt x="5395" y="43949"/>
                </a:lnTo>
                <a:lnTo>
                  <a:pt x="8093" y="38172"/>
                </a:lnTo>
                <a:lnTo>
                  <a:pt x="10790" y="33459"/>
                </a:lnTo>
                <a:lnTo>
                  <a:pt x="13488" y="29448"/>
                </a:lnTo>
                <a:lnTo>
                  <a:pt x="16185" y="25951"/>
                </a:lnTo>
                <a:lnTo>
                  <a:pt x="18883" y="22857"/>
                </a:lnTo>
                <a:lnTo>
                  <a:pt x="21580" y="20092"/>
                </a:lnTo>
                <a:lnTo>
                  <a:pt x="21580" y="487411"/>
                </a:lnTo>
                <a:lnTo>
                  <a:pt x="18883" y="484646"/>
                </a:lnTo>
                <a:lnTo>
                  <a:pt x="16185" y="481552"/>
                </a:lnTo>
                <a:lnTo>
                  <a:pt x="13488" y="478055"/>
                </a:lnTo>
                <a:lnTo>
                  <a:pt x="10790" y="474044"/>
                </a:lnTo>
                <a:lnTo>
                  <a:pt x="8093" y="469332"/>
                </a:lnTo>
                <a:lnTo>
                  <a:pt x="5395" y="463555"/>
                </a:lnTo>
                <a:lnTo>
                  <a:pt x="2698" y="455785"/>
                </a:lnTo>
                <a:lnTo>
                  <a:pt x="0" y="436383"/>
                </a:lnTo>
                <a:close/>
              </a:path>
            </a:pathLst>
          </a:custGeom>
          <a:solidFill>
            <a:srgbClr val="00C2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72070" y="157460"/>
            <a:ext cx="4279898" cy="236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9"/>
              </a:lnSpc>
              <a:buNone/>
            </a:pPr>
            <a:r>
              <a:rPr lang="en-US" sz="1690" spc="101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PMIS API INTEGRATION STRATEGY</a:t>
            </a:r>
            <a:endParaRPr lang="en-US" sz="1690" dirty="0"/>
          </a:p>
        </p:txBody>
      </p:sp>
      <p:sp>
        <p:nvSpPr>
          <p:cNvPr id="10" name="Text 8"/>
          <p:cNvSpPr/>
          <p:nvPr/>
        </p:nvSpPr>
        <p:spPr>
          <a:xfrm>
            <a:off x="372070" y="428923"/>
            <a:ext cx="457200" cy="21580"/>
          </a:xfrm>
          <a:prstGeom prst="roundRect">
            <a:avLst>
              <a:gd name="adj" fmla="val 64736"/>
            </a:avLst>
          </a:prstGeom>
          <a:gradFill rotWithShape="1">
            <a:gsLst>
              <a:gs pos="0">
                <a:srgbClr val="00C2FF"/>
              </a:gs>
              <a:gs pos="100000">
                <a:srgbClr val="FFD700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72070" y="464344"/>
            <a:ext cx="4399895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spc="3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Non-Disruptive AI Overlay Across All Owner PMIS Platforms</a:t>
            </a:r>
            <a:endParaRPr lang="en-US" sz="730" dirty="0"/>
          </a:p>
        </p:txBody>
      </p:sp>
      <p:sp>
        <p:nvSpPr>
          <p:cNvPr id="12" name="Text 10"/>
          <p:cNvSpPr/>
          <p:nvPr/>
        </p:nvSpPr>
        <p:spPr>
          <a:xfrm>
            <a:off x="7160270" y="211336"/>
            <a:ext cx="57150" cy="57150"/>
          </a:xfrm>
          <a:prstGeom prst="ellipse">
            <a:avLst/>
          </a:prstGeom>
          <a:solidFill>
            <a:srgbClr val="00C2FF"/>
          </a:solidFill>
          <a:ln/>
          <a:effectLst>
            <a:outerShdw sx="100000" sy="100000" kx="0" ky="0" algn="bl" rotWithShape="0" blurRad="57150" dist="50800" dir="16200000">
              <a:srgbClr val="00c2ff">
                <a:alpha val="7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7274570" y="186630"/>
            <a:ext cx="164709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00C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· INTEGRATION ROADMAP</a:t>
            </a:r>
            <a:endParaRPr lang="en-US" sz="560" dirty="0"/>
          </a:p>
        </p:txBody>
      </p:sp>
      <p:sp>
        <p:nvSpPr>
          <p:cNvPr id="14" name="Text 12"/>
          <p:cNvSpPr/>
          <p:nvPr/>
        </p:nvSpPr>
        <p:spPr>
          <a:xfrm>
            <a:off x="2520255" y="703659"/>
            <a:ext cx="9525" cy="4124920"/>
          </a:xfrm>
          <a:prstGeom prst="rect">
            <a:avLst/>
          </a:prstGeom>
          <a:solidFill>
            <a:srgbClr val="00C2FF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33834" y="713184"/>
            <a:ext cx="1529060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b="1" spc="95" kern="0" dirty="0">
                <a:solidFill>
                  <a:srgbClr val="FFD70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TARGET PMIS PLATFORMS</a:t>
            </a:r>
            <a:endParaRPr lang="en-US" sz="68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3378" y="702031"/>
            <a:ext cx="132588" cy="132588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873300" y="764530"/>
            <a:ext cx="518815" cy="7590"/>
          </a:xfrm>
          <a:prstGeom prst="rect">
            <a:avLst/>
          </a:prstGeom>
          <a:gradFill rotWithShape="1">
            <a:gsLst>
              <a:gs pos="0">
                <a:srgbClr val="FFD7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314920" y="904131"/>
            <a:ext cx="2077194" cy="429964"/>
          </a:xfrm>
          <a:prstGeom prst="roundRect">
            <a:avLst>
              <a:gd name="adj" fmla="val 11520"/>
            </a:avLst>
          </a:prstGeom>
          <a:solidFill>
            <a:srgbClr val="0F2035">
              <a:alpha val="70000"/>
            </a:srgbClr>
          </a:solidFill>
          <a:ln w="9525">
            <a:solidFill>
              <a:srgbClr val="00C2FF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395436" y="1004739"/>
            <a:ext cx="228600" cy="228600"/>
          </a:xfrm>
          <a:prstGeom prst="roundRect">
            <a:avLst>
              <a:gd name="adj" fmla="val 18889"/>
            </a:avLst>
          </a:prstGeom>
          <a:solidFill>
            <a:srgbClr val="E73232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442" y="1052745"/>
            <a:ext cx="132588" cy="13258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695027" y="963067"/>
            <a:ext cx="1218992" cy="23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Oracle Primavera P6 / Cloud</a:t>
            </a:r>
            <a:endParaRPr lang="en-US" sz="730" dirty="0"/>
          </a:p>
        </p:txBody>
      </p:sp>
      <p:sp>
        <p:nvSpPr>
          <p:cNvPr id="22" name="Text 18"/>
          <p:cNvSpPr/>
          <p:nvPr/>
        </p:nvSpPr>
        <p:spPr>
          <a:xfrm>
            <a:off x="695027" y="1185416"/>
            <a:ext cx="131459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8"/>
              </a:lnSpc>
              <a:buNone/>
            </a:pPr>
            <a:r>
              <a:rPr lang="en-US" sz="5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+ Java API · OAuth 2.0</a:t>
            </a:r>
            <a:endParaRPr lang="en-US" sz="590" dirty="0"/>
          </a:p>
        </p:txBody>
      </p:sp>
      <p:sp>
        <p:nvSpPr>
          <p:cNvPr id="23" name="Text 19"/>
          <p:cNvSpPr/>
          <p:nvPr/>
        </p:nvSpPr>
        <p:spPr>
          <a:xfrm>
            <a:off x="1961108" y="1047155"/>
            <a:ext cx="350490" cy="158145"/>
          </a:xfrm>
          <a:prstGeom prst="roundRect">
            <a:avLst>
              <a:gd name="adj" fmla="val 90746"/>
            </a:avLst>
          </a:prstGeom>
          <a:solidFill>
            <a:srgbClr val="00C2FF">
              <a:alpha val="18000"/>
            </a:srgbClr>
          </a:solidFill>
          <a:ln w="9525">
            <a:solidFill>
              <a:srgbClr val="00C2FF">
                <a:alpha val="3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10" b="1" dirty="0">
                <a:solidFill>
                  <a:srgbClr val="00C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</a:t>
            </a:r>
            <a:endParaRPr lang="en-US" sz="510" dirty="0"/>
          </a:p>
        </p:txBody>
      </p:sp>
      <p:sp>
        <p:nvSpPr>
          <p:cNvPr id="24" name="Text 20"/>
          <p:cNvSpPr/>
          <p:nvPr/>
        </p:nvSpPr>
        <p:spPr>
          <a:xfrm>
            <a:off x="314920" y="1369516"/>
            <a:ext cx="2077194" cy="346472"/>
          </a:xfrm>
          <a:prstGeom prst="roundRect">
            <a:avLst>
              <a:gd name="adj" fmla="val 14296"/>
            </a:avLst>
          </a:prstGeom>
          <a:solidFill>
            <a:srgbClr val="0F2035">
              <a:alpha val="70000"/>
            </a:srgbClr>
          </a:solidFill>
          <a:ln w="9525">
            <a:solidFill>
              <a:srgbClr val="00C2FF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395436" y="1428452"/>
            <a:ext cx="228600" cy="228600"/>
          </a:xfrm>
          <a:prstGeom prst="roundRect">
            <a:avLst>
              <a:gd name="adj" fmla="val 18889"/>
            </a:avLst>
          </a:prstGeom>
          <a:solidFill>
            <a:srgbClr val="FF6400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3442" y="1476458"/>
            <a:ext cx="132588" cy="13258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695027" y="1442293"/>
            <a:ext cx="1020574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Procore REST API v2</a:t>
            </a:r>
            <a:endParaRPr lang="en-US" sz="730" dirty="0"/>
          </a:p>
        </p:txBody>
      </p:sp>
      <p:sp>
        <p:nvSpPr>
          <p:cNvPr id="28" name="Text 23"/>
          <p:cNvSpPr/>
          <p:nvPr/>
        </p:nvSpPr>
        <p:spPr>
          <a:xfrm>
            <a:off x="695027" y="1553468"/>
            <a:ext cx="1020574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8"/>
              </a:lnSpc>
              <a:buNone/>
            </a:pPr>
            <a:r>
              <a:rPr lang="en-US" sz="5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OAuth 2.0 DMSA · v1/v2</a:t>
            </a:r>
            <a:endParaRPr lang="en-US" sz="590" dirty="0"/>
          </a:p>
        </p:txBody>
      </p:sp>
      <p:sp>
        <p:nvSpPr>
          <p:cNvPr id="29" name="Text 24"/>
          <p:cNvSpPr/>
          <p:nvPr/>
        </p:nvSpPr>
        <p:spPr>
          <a:xfrm>
            <a:off x="1961108" y="1470868"/>
            <a:ext cx="350490" cy="158145"/>
          </a:xfrm>
          <a:prstGeom prst="roundRect">
            <a:avLst>
              <a:gd name="adj" fmla="val 90746"/>
            </a:avLst>
          </a:prstGeom>
          <a:solidFill>
            <a:srgbClr val="00C2FF">
              <a:alpha val="18000"/>
            </a:srgbClr>
          </a:solidFill>
          <a:ln w="9525">
            <a:solidFill>
              <a:srgbClr val="00C2FF">
                <a:alpha val="3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10" b="1" dirty="0">
                <a:solidFill>
                  <a:srgbClr val="00C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</a:t>
            </a:r>
            <a:endParaRPr lang="en-US" sz="510" dirty="0"/>
          </a:p>
        </p:txBody>
      </p:sp>
      <p:sp>
        <p:nvSpPr>
          <p:cNvPr id="30" name="Text 25"/>
          <p:cNvSpPr/>
          <p:nvPr/>
        </p:nvSpPr>
        <p:spPr>
          <a:xfrm>
            <a:off x="314920" y="1751409"/>
            <a:ext cx="2077194" cy="346472"/>
          </a:xfrm>
          <a:prstGeom prst="roundRect">
            <a:avLst>
              <a:gd name="adj" fmla="val 14296"/>
            </a:avLst>
          </a:prstGeom>
          <a:solidFill>
            <a:srgbClr val="0F2035">
              <a:alpha val="70000"/>
            </a:srgbClr>
          </a:solidFill>
          <a:ln w="9525">
            <a:solidFill>
              <a:srgbClr val="00C2FF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6"/>
          <p:cNvSpPr/>
          <p:nvPr/>
        </p:nvSpPr>
        <p:spPr>
          <a:xfrm>
            <a:off x="395436" y="1810345"/>
            <a:ext cx="228600" cy="228600"/>
          </a:xfrm>
          <a:prstGeom prst="roundRect">
            <a:avLst>
              <a:gd name="adj" fmla="val 18889"/>
            </a:avLst>
          </a:prstGeom>
          <a:solidFill>
            <a:srgbClr val="00C2FF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3442" y="1858351"/>
            <a:ext cx="132588" cy="132588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695027" y="1824186"/>
            <a:ext cx="1006822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Autodesk ACC / APS</a:t>
            </a:r>
            <a:endParaRPr lang="en-US" sz="730" dirty="0"/>
          </a:p>
        </p:txBody>
      </p:sp>
      <p:sp>
        <p:nvSpPr>
          <p:cNvPr id="34" name="Text 28"/>
          <p:cNvSpPr/>
          <p:nvPr/>
        </p:nvSpPr>
        <p:spPr>
          <a:xfrm>
            <a:off x="695027" y="1935361"/>
            <a:ext cx="1006822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8"/>
              </a:lnSpc>
              <a:buNone/>
            </a:pPr>
            <a:r>
              <a:rPr lang="en-US" sz="5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Formerly Forge · OAuth 2.0</a:t>
            </a:r>
            <a:endParaRPr lang="en-US" sz="590" dirty="0"/>
          </a:p>
        </p:txBody>
      </p:sp>
      <p:sp>
        <p:nvSpPr>
          <p:cNvPr id="35" name="Text 29"/>
          <p:cNvSpPr/>
          <p:nvPr/>
        </p:nvSpPr>
        <p:spPr>
          <a:xfrm>
            <a:off x="1961108" y="1852761"/>
            <a:ext cx="350490" cy="158145"/>
          </a:xfrm>
          <a:prstGeom prst="roundRect">
            <a:avLst>
              <a:gd name="adj" fmla="val 90746"/>
            </a:avLst>
          </a:prstGeom>
          <a:solidFill>
            <a:srgbClr val="00C2FF">
              <a:alpha val="18000"/>
            </a:srgbClr>
          </a:solidFill>
          <a:ln w="9525">
            <a:solidFill>
              <a:srgbClr val="00C2FF">
                <a:alpha val="3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10" b="1" dirty="0">
                <a:solidFill>
                  <a:srgbClr val="00C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</a:t>
            </a:r>
            <a:endParaRPr lang="en-US" sz="510" dirty="0"/>
          </a:p>
        </p:txBody>
      </p:sp>
      <p:sp>
        <p:nvSpPr>
          <p:cNvPr id="36" name="Text 30"/>
          <p:cNvSpPr/>
          <p:nvPr/>
        </p:nvSpPr>
        <p:spPr>
          <a:xfrm>
            <a:off x="314920" y="2133302"/>
            <a:ext cx="2077194" cy="346472"/>
          </a:xfrm>
          <a:prstGeom prst="roundRect">
            <a:avLst>
              <a:gd name="adj" fmla="val 14296"/>
            </a:avLst>
          </a:prstGeom>
          <a:solidFill>
            <a:srgbClr val="0F2035">
              <a:alpha val="70000"/>
            </a:srgbClr>
          </a:solidFill>
          <a:ln w="9525">
            <a:solidFill>
              <a:srgbClr val="00C2FF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1"/>
          <p:cNvSpPr/>
          <p:nvPr/>
        </p:nvSpPr>
        <p:spPr>
          <a:xfrm>
            <a:off x="395436" y="2192238"/>
            <a:ext cx="228600" cy="228600"/>
          </a:xfrm>
          <a:prstGeom prst="roundRect">
            <a:avLst>
              <a:gd name="adj" fmla="val 18889"/>
            </a:avLst>
          </a:prstGeom>
          <a:solidFill>
            <a:srgbClr val="7DD3FC">
              <a:alpha val="1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3442" y="2240244"/>
            <a:ext cx="132588" cy="132588"/>
          </a:xfrm>
          <a:prstGeom prst="rect">
            <a:avLst/>
          </a:prstGeom>
        </p:spPr>
      </p:pic>
      <p:sp>
        <p:nvSpPr>
          <p:cNvPr id="39" name="Text 32"/>
          <p:cNvSpPr/>
          <p:nvPr/>
        </p:nvSpPr>
        <p:spPr>
          <a:xfrm>
            <a:off x="695027" y="2206079"/>
            <a:ext cx="899755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e-Builder (Trimble)</a:t>
            </a:r>
            <a:endParaRPr lang="en-US" sz="730" dirty="0"/>
          </a:p>
        </p:txBody>
      </p:sp>
      <p:sp>
        <p:nvSpPr>
          <p:cNvPr id="40" name="Text 33"/>
          <p:cNvSpPr/>
          <p:nvPr/>
        </p:nvSpPr>
        <p:spPr>
          <a:xfrm>
            <a:off x="695027" y="2317254"/>
            <a:ext cx="899755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8"/>
              </a:lnSpc>
              <a:buNone/>
            </a:pPr>
            <a:r>
              <a:rPr lang="en-US" sz="5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v2 · API Key Auth</a:t>
            </a:r>
            <a:endParaRPr lang="en-US" sz="590" dirty="0"/>
          </a:p>
        </p:txBody>
      </p:sp>
      <p:sp>
        <p:nvSpPr>
          <p:cNvPr id="41" name="Text 34"/>
          <p:cNvSpPr/>
          <p:nvPr/>
        </p:nvSpPr>
        <p:spPr>
          <a:xfrm>
            <a:off x="1961108" y="2234654"/>
            <a:ext cx="350490" cy="158145"/>
          </a:xfrm>
          <a:prstGeom prst="roundRect">
            <a:avLst>
              <a:gd name="adj" fmla="val 90746"/>
            </a:avLst>
          </a:prstGeom>
          <a:solidFill>
            <a:srgbClr val="7DD3FC">
              <a:alpha val="12000"/>
            </a:srgbClr>
          </a:solidFill>
          <a:ln w="9525">
            <a:solidFill>
              <a:srgbClr val="7DD3FC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10" b="1" dirty="0">
                <a:solidFill>
                  <a:srgbClr val="7DD3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</a:t>
            </a:r>
            <a:endParaRPr lang="en-US" sz="510" dirty="0"/>
          </a:p>
        </p:txBody>
      </p:sp>
      <p:sp>
        <p:nvSpPr>
          <p:cNvPr id="42" name="Text 35"/>
          <p:cNvSpPr/>
          <p:nvPr/>
        </p:nvSpPr>
        <p:spPr>
          <a:xfrm>
            <a:off x="314920" y="2515195"/>
            <a:ext cx="2077194" cy="346472"/>
          </a:xfrm>
          <a:prstGeom prst="roundRect">
            <a:avLst>
              <a:gd name="adj" fmla="val 14296"/>
            </a:avLst>
          </a:prstGeom>
          <a:solidFill>
            <a:srgbClr val="0F2035">
              <a:alpha val="70000"/>
            </a:srgbClr>
          </a:solidFill>
          <a:ln w="9525">
            <a:solidFill>
              <a:srgbClr val="00C2FF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6"/>
          <p:cNvSpPr/>
          <p:nvPr/>
        </p:nvSpPr>
        <p:spPr>
          <a:xfrm>
            <a:off x="395436" y="2574131"/>
            <a:ext cx="228600" cy="228600"/>
          </a:xfrm>
          <a:prstGeom prst="roundRect">
            <a:avLst>
              <a:gd name="adj" fmla="val 18889"/>
            </a:avLst>
          </a:prstGeom>
          <a:solidFill>
            <a:srgbClr val="7DD3FC">
              <a:alpha val="1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3442" y="2622137"/>
            <a:ext cx="132588" cy="132588"/>
          </a:xfrm>
          <a:prstGeom prst="rect">
            <a:avLst/>
          </a:prstGeom>
        </p:spPr>
      </p:pic>
      <p:sp>
        <p:nvSpPr>
          <p:cNvPr id="45" name="Text 37"/>
          <p:cNvSpPr/>
          <p:nvPr/>
        </p:nvSpPr>
        <p:spPr>
          <a:xfrm>
            <a:off x="695027" y="2587972"/>
            <a:ext cx="1037600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Kahua Open API</a:t>
            </a:r>
            <a:endParaRPr lang="en-US" sz="730" dirty="0"/>
          </a:p>
        </p:txBody>
      </p:sp>
      <p:sp>
        <p:nvSpPr>
          <p:cNvPr id="46" name="Text 38"/>
          <p:cNvSpPr/>
          <p:nvPr/>
        </p:nvSpPr>
        <p:spPr>
          <a:xfrm>
            <a:off x="695027" y="2699147"/>
            <a:ext cx="1037600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8"/>
              </a:lnSpc>
              <a:buNone/>
            </a:pPr>
            <a:r>
              <a:rPr lang="en-US" sz="5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REST API · OAuth 2.0</a:t>
            </a:r>
            <a:endParaRPr lang="en-US" sz="590" dirty="0"/>
          </a:p>
        </p:txBody>
      </p:sp>
      <p:sp>
        <p:nvSpPr>
          <p:cNvPr id="47" name="Text 39"/>
          <p:cNvSpPr/>
          <p:nvPr/>
        </p:nvSpPr>
        <p:spPr>
          <a:xfrm>
            <a:off x="1961108" y="2616547"/>
            <a:ext cx="350490" cy="158145"/>
          </a:xfrm>
          <a:prstGeom prst="roundRect">
            <a:avLst>
              <a:gd name="adj" fmla="val 90746"/>
            </a:avLst>
          </a:prstGeom>
          <a:solidFill>
            <a:srgbClr val="7DD3FC">
              <a:alpha val="12000"/>
            </a:srgbClr>
          </a:solidFill>
          <a:ln w="9525">
            <a:solidFill>
              <a:srgbClr val="7DD3FC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10" b="1" dirty="0">
                <a:solidFill>
                  <a:srgbClr val="7DD3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</a:t>
            </a:r>
            <a:endParaRPr lang="en-US" sz="510" dirty="0"/>
          </a:p>
        </p:txBody>
      </p:sp>
      <p:sp>
        <p:nvSpPr>
          <p:cNvPr id="48" name="Text 40"/>
          <p:cNvSpPr/>
          <p:nvPr/>
        </p:nvSpPr>
        <p:spPr>
          <a:xfrm>
            <a:off x="314920" y="2897088"/>
            <a:ext cx="2077194" cy="346472"/>
          </a:xfrm>
          <a:prstGeom prst="roundRect">
            <a:avLst>
              <a:gd name="adj" fmla="val 14296"/>
            </a:avLst>
          </a:prstGeom>
          <a:solidFill>
            <a:srgbClr val="0F2035">
              <a:alpha val="70000"/>
            </a:srgbClr>
          </a:solidFill>
          <a:ln w="9525">
            <a:solidFill>
              <a:srgbClr val="00C2FF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1"/>
          <p:cNvSpPr/>
          <p:nvPr/>
        </p:nvSpPr>
        <p:spPr>
          <a:xfrm>
            <a:off x="395436" y="2956024"/>
            <a:ext cx="228600" cy="228600"/>
          </a:xfrm>
          <a:prstGeom prst="roundRect">
            <a:avLst>
              <a:gd name="adj" fmla="val 18889"/>
            </a:avLst>
          </a:prstGeom>
          <a:solidFill>
            <a:srgbClr val="94A3B8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0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3442" y="3004030"/>
            <a:ext cx="132588" cy="132588"/>
          </a:xfrm>
          <a:prstGeom prst="rect">
            <a:avLst/>
          </a:prstGeom>
        </p:spPr>
      </p:pic>
      <p:sp>
        <p:nvSpPr>
          <p:cNvPr id="51" name="Text 42"/>
          <p:cNvSpPr/>
          <p:nvPr/>
        </p:nvSpPr>
        <p:spPr>
          <a:xfrm>
            <a:off x="695027" y="2969865"/>
            <a:ext cx="1075581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PS/PM OData</a:t>
            </a:r>
            <a:endParaRPr lang="en-US" sz="730" dirty="0"/>
          </a:p>
        </p:txBody>
      </p:sp>
      <p:sp>
        <p:nvSpPr>
          <p:cNvPr id="52" name="Text 43"/>
          <p:cNvSpPr/>
          <p:nvPr/>
        </p:nvSpPr>
        <p:spPr>
          <a:xfrm>
            <a:off x="695027" y="3081040"/>
            <a:ext cx="1075581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8"/>
              </a:lnSpc>
              <a:buNone/>
            </a:pPr>
            <a:r>
              <a:rPr lang="en-US" sz="5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OData REST · SAML / OAuth</a:t>
            </a:r>
            <a:endParaRPr lang="en-US" sz="590" dirty="0"/>
          </a:p>
        </p:txBody>
      </p:sp>
      <p:sp>
        <p:nvSpPr>
          <p:cNvPr id="53" name="Text 44"/>
          <p:cNvSpPr/>
          <p:nvPr/>
        </p:nvSpPr>
        <p:spPr>
          <a:xfrm>
            <a:off x="1961108" y="2998440"/>
            <a:ext cx="350490" cy="158145"/>
          </a:xfrm>
          <a:prstGeom prst="roundRect">
            <a:avLst>
              <a:gd name="adj" fmla="val 90746"/>
            </a:avLst>
          </a:prstGeom>
          <a:solidFill>
            <a:srgbClr val="94A3B8">
              <a:alpha val="12000"/>
            </a:srgbClr>
          </a:solidFill>
          <a:ln w="9525">
            <a:solidFill>
              <a:srgbClr val="94A3B8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1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3</a:t>
            </a:r>
            <a:endParaRPr lang="en-US" sz="510" dirty="0"/>
          </a:p>
        </p:txBody>
      </p:sp>
      <p:sp>
        <p:nvSpPr>
          <p:cNvPr id="54" name="Text 45"/>
          <p:cNvSpPr/>
          <p:nvPr/>
        </p:nvSpPr>
        <p:spPr>
          <a:xfrm>
            <a:off x="2806154" y="713184"/>
            <a:ext cx="1126495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b="1" spc="95" kern="0" dirty="0">
                <a:solidFill>
                  <a:srgbClr val="00C2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3-PHASE ROADMAP</a:t>
            </a:r>
            <a:endParaRPr lang="en-US" sz="680" dirty="0"/>
          </a:p>
        </p:txBody>
      </p:sp>
      <p:pic>
        <p:nvPicPr>
          <p:cNvPr id="55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655698" y="702031"/>
            <a:ext cx="132588" cy="132588"/>
          </a:xfrm>
          <a:prstGeom prst="rect">
            <a:avLst/>
          </a:prstGeom>
        </p:spPr>
      </p:pic>
      <p:sp>
        <p:nvSpPr>
          <p:cNvPr id="56" name="Text 46"/>
          <p:cNvSpPr/>
          <p:nvPr/>
        </p:nvSpPr>
        <p:spPr>
          <a:xfrm>
            <a:off x="3879652" y="764530"/>
            <a:ext cx="2505968" cy="7590"/>
          </a:xfrm>
          <a:prstGeom prst="rect">
            <a:avLst/>
          </a:prstGeom>
          <a:gradFill rotWithShape="1">
            <a:gsLst>
              <a:gs pos="0">
                <a:srgbClr val="00C2FF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47"/>
          <p:cNvSpPr/>
          <p:nvPr/>
        </p:nvSpPr>
        <p:spPr>
          <a:xfrm>
            <a:off x="2937421" y="1075581"/>
            <a:ext cx="13841" cy="3581549"/>
          </a:xfrm>
          <a:prstGeom prst="roundRect">
            <a:avLst>
              <a:gd name="adj" fmla="val 55054"/>
            </a:avLst>
          </a:prstGeom>
          <a:gradFill rotWithShape="1">
            <a:gsLst>
              <a:gs pos="0">
                <a:srgbClr val="00C2FF"/>
              </a:gs>
              <a:gs pos="100000">
                <a:srgbClr val="00C2FF">
                  <a:alpha val="10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48"/>
          <p:cNvSpPr/>
          <p:nvPr/>
        </p:nvSpPr>
        <p:spPr>
          <a:xfrm>
            <a:off x="2830711" y="1207591"/>
            <a:ext cx="128141" cy="128141"/>
          </a:xfrm>
          <a:prstGeom prst="ellipse">
            <a:avLst/>
          </a:prstGeom>
          <a:solidFill>
            <a:srgbClr val="0D1B2A"/>
          </a:solidFill>
          <a:ln w="9525">
            <a:solidFill>
              <a:srgbClr val="00C2FF"/>
            </a:solidFill>
          </a:ln>
          <a:effectLst>
            <a:outerShdw sx="100000" sy="100000" kx="0" ky="0" algn="bl" rotWithShape="0" blurRad="71120" dist="50800" dir="16200000">
              <a:srgbClr val="00c2ff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49"/>
          <p:cNvSpPr/>
          <p:nvPr/>
        </p:nvSpPr>
        <p:spPr>
          <a:xfrm>
            <a:off x="2870002" y="1246882"/>
            <a:ext cx="49411" cy="49411"/>
          </a:xfrm>
          <a:prstGeom prst="ellipse">
            <a:avLst/>
          </a:prstGeom>
          <a:solidFill>
            <a:srgbClr val="00C2FF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0" name="Text 50"/>
          <p:cNvSpPr/>
          <p:nvPr/>
        </p:nvSpPr>
        <p:spPr>
          <a:xfrm>
            <a:off x="3073152" y="1178421"/>
            <a:ext cx="3312468" cy="542351"/>
          </a:xfrm>
          <a:prstGeom prst="roundRect">
            <a:avLst>
              <a:gd name="adj" fmla="val 13113"/>
            </a:avLst>
          </a:prstGeom>
          <a:gradFill rotWithShape="1">
            <a:gsLst>
              <a:gs pos="0">
                <a:srgbClr val="00C2FF">
                  <a:alpha val="7000"/>
                </a:srgbClr>
              </a:gs>
              <a:gs pos="100000">
                <a:srgbClr val="0F2035">
                  <a:alpha val="95000"/>
                </a:srgbClr>
              </a:gs>
            </a:gsLst>
            <a:lin ang="2700000" scaled="1"/>
          </a:gradFill>
          <a:ln w="9525">
            <a:solidFill>
              <a:srgbClr val="00C2FF">
                <a:alpha val="20000"/>
              </a:srgbClr>
            </a:solidFill>
          </a:ln>
        </p:spPr>
        <p:txBody>
          <a:bodyPr wrap="square" lIns="100330" tIns="64770" rIns="100330" bIns="64770" rtlCol="0" anchor="t"/>
          <a:lstStyle/>
          <a:p>
            <a:pPr algn="l" indent="0" marL="0">
              <a:buNone/>
            </a:pPr>
            <a:r>
              <a:rPr lang="en-US" sz="510" b="1" spc="66" kern="0" dirty="0">
                <a:solidFill>
                  <a:srgbClr val="00C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Q3 2026</a:t>
            </a:r>
            <a:endParaRPr lang="en-US" sz="510" dirty="0"/>
          </a:p>
          <a:p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Connectors — Read-only data ingestion from all Tier 1 platforms</a:t>
            </a:r>
            <a:endParaRPr lang="en-US" sz="510" dirty="0"/>
          </a:p>
          <a:p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FFD70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$240K</a:t>
            </a:r>
            <a:endParaRPr lang="en-US" sz="510" dirty="0"/>
          </a:p>
        </p:txBody>
      </p:sp>
      <p:sp>
        <p:nvSpPr>
          <p:cNvPr id="61" name="Text 51"/>
          <p:cNvSpPr/>
          <p:nvPr/>
        </p:nvSpPr>
        <p:spPr>
          <a:xfrm>
            <a:off x="2830711" y="2282875"/>
            <a:ext cx="128141" cy="128141"/>
          </a:xfrm>
          <a:prstGeom prst="ellipse">
            <a:avLst/>
          </a:prstGeom>
          <a:solidFill>
            <a:srgbClr val="0D1B2A"/>
          </a:solidFill>
          <a:ln w="9525">
            <a:solidFill>
              <a:srgbClr val="60A5FA"/>
            </a:solidFill>
          </a:ln>
          <a:effectLst>
            <a:outerShdw sx="100000" sy="100000" kx="0" ky="0" algn="bl" rotWithShape="0" blurRad="57150" dist="50800" dir="16200000">
              <a:srgbClr val="60a5fa">
                <a:alpha val="3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52"/>
          <p:cNvSpPr/>
          <p:nvPr/>
        </p:nvSpPr>
        <p:spPr>
          <a:xfrm>
            <a:off x="2870002" y="2322165"/>
            <a:ext cx="49411" cy="49411"/>
          </a:xfrm>
          <a:prstGeom prst="ellipse">
            <a:avLst/>
          </a:prstGeom>
          <a:solidFill>
            <a:srgbClr val="60A5FA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3" name="Text 53"/>
          <p:cNvSpPr/>
          <p:nvPr/>
        </p:nvSpPr>
        <p:spPr>
          <a:xfrm>
            <a:off x="3073152" y="2253704"/>
            <a:ext cx="3312468" cy="542351"/>
          </a:xfrm>
          <a:prstGeom prst="roundRect">
            <a:avLst>
              <a:gd name="adj" fmla="val 13113"/>
            </a:avLst>
          </a:prstGeom>
          <a:gradFill rotWithShape="1">
            <a:gsLst>
              <a:gs pos="0">
                <a:srgbClr val="60A5FA">
                  <a:alpha val="7000"/>
                </a:srgbClr>
              </a:gs>
              <a:gs pos="100000">
                <a:srgbClr val="0F2035">
                  <a:alpha val="95000"/>
                </a:srgbClr>
              </a:gs>
            </a:gsLst>
            <a:lin ang="2700000" scaled="1"/>
          </a:gradFill>
          <a:ln w="9525">
            <a:solidFill>
              <a:srgbClr val="60A5FA">
                <a:alpha val="22000"/>
              </a:srgbClr>
            </a:solidFill>
          </a:ln>
        </p:spPr>
        <p:txBody>
          <a:bodyPr wrap="square" lIns="100330" tIns="64770" rIns="100330" bIns="64770" rtlCol="0" anchor="t"/>
          <a:lstStyle/>
          <a:p>
            <a:pPr algn="l" indent="0" marL="0">
              <a:buNone/>
            </a:pPr>
            <a:r>
              <a:rPr lang="en-US" sz="510" b="1" spc="66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Q1 2027</a:t>
            </a:r>
            <a:endParaRPr lang="en-US" sz="510" dirty="0"/>
          </a:p>
          <a:p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Bi-Directional Sync — Write-back AI recommendations to PMIS</a:t>
            </a:r>
            <a:endParaRPr lang="en-US" sz="510" dirty="0"/>
          </a:p>
          <a:p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FFD70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$480K</a:t>
            </a:r>
            <a:endParaRPr lang="en-US" sz="510" dirty="0"/>
          </a:p>
        </p:txBody>
      </p:sp>
      <p:sp>
        <p:nvSpPr>
          <p:cNvPr id="64" name="Text 54"/>
          <p:cNvSpPr/>
          <p:nvPr/>
        </p:nvSpPr>
        <p:spPr>
          <a:xfrm>
            <a:off x="2830711" y="3358158"/>
            <a:ext cx="128141" cy="128141"/>
          </a:xfrm>
          <a:prstGeom prst="ellipse">
            <a:avLst/>
          </a:prstGeom>
          <a:solidFill>
            <a:srgbClr val="0D1B2A"/>
          </a:solidFill>
          <a:ln w="9525">
            <a:solidFill>
              <a:srgbClr val="FFD700"/>
            </a:solidFill>
          </a:ln>
          <a:effectLst>
            <a:outerShdw sx="100000" sy="100000" kx="0" ky="0" algn="bl" rotWithShape="0" blurRad="57150" dist="50800" dir="16200000">
              <a:srgbClr val="ffd700">
                <a:alpha val="3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5" name="Text 55"/>
          <p:cNvSpPr/>
          <p:nvPr/>
        </p:nvSpPr>
        <p:spPr>
          <a:xfrm>
            <a:off x="2870002" y="3397448"/>
            <a:ext cx="49411" cy="49411"/>
          </a:xfrm>
          <a:prstGeom prst="ellipse">
            <a:avLst/>
          </a:prstGeom>
          <a:solidFill>
            <a:srgbClr val="FFD700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6" name="Text 56"/>
          <p:cNvSpPr/>
          <p:nvPr/>
        </p:nvSpPr>
        <p:spPr>
          <a:xfrm>
            <a:off x="3073152" y="3328988"/>
            <a:ext cx="3312468" cy="542351"/>
          </a:xfrm>
          <a:prstGeom prst="roundRect">
            <a:avLst>
              <a:gd name="adj" fmla="val 13113"/>
            </a:avLst>
          </a:prstGeom>
          <a:gradFill rotWithShape="1">
            <a:gsLst>
              <a:gs pos="0">
                <a:srgbClr val="FFD700">
                  <a:alpha val="7000"/>
                </a:srgbClr>
              </a:gs>
              <a:gs pos="100000">
                <a:srgbClr val="0F2035">
                  <a:alpha val="95000"/>
                </a:srgbClr>
              </a:gs>
            </a:gsLst>
            <a:lin ang="2700000" scaled="1"/>
          </a:gradFill>
          <a:ln w="9525">
            <a:solidFill>
              <a:srgbClr val="FFD700">
                <a:alpha val="22000"/>
              </a:srgbClr>
            </a:solidFill>
          </a:ln>
        </p:spPr>
        <p:txBody>
          <a:bodyPr wrap="square" lIns="100330" tIns="64770" rIns="100330" bIns="64770" rtlCol="0" anchor="t"/>
          <a:lstStyle/>
          <a:p>
            <a:pPr algn="l" indent="0" marL="0">
              <a:buNone/>
            </a:pPr>
            <a:r>
              <a:rPr lang="en-US" sz="510" b="1" spc="66" kern="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Q3 2027</a:t>
            </a:r>
            <a:endParaRPr lang="en-US" sz="510" dirty="0"/>
          </a:p>
          <a:p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Streaming + SAP — Live event-driven sync + full SAP PS/PM</a:t>
            </a:r>
            <a:endParaRPr lang="en-US" sz="510" dirty="0"/>
          </a:p>
          <a:p>
            <a:pPr algn="l" indent="0" marL="0">
              <a:buNone/>
            </a:pPr>
            <a:endParaRPr lang="en-US" sz="51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FFD70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$780K</a:t>
            </a:r>
            <a:endParaRPr lang="en-US" sz="510" dirty="0"/>
          </a:p>
        </p:txBody>
      </p:sp>
      <p:sp>
        <p:nvSpPr>
          <p:cNvPr id="67" name="Text 57"/>
          <p:cNvSpPr/>
          <p:nvPr/>
        </p:nvSpPr>
        <p:spPr>
          <a:xfrm>
            <a:off x="3073152" y="4483001"/>
            <a:ext cx="2450157" cy="35421"/>
          </a:xfrm>
          <a:prstGeom prst="roundRect">
            <a:avLst>
              <a:gd name="adj" fmla="val 60953"/>
            </a:avLst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8" name="Text 58"/>
          <p:cNvSpPr/>
          <p:nvPr/>
        </p:nvSpPr>
        <p:spPr>
          <a:xfrm>
            <a:off x="3073152" y="4483001"/>
            <a:ext cx="808434" cy="35421"/>
          </a:xfrm>
          <a:prstGeom prst="roundRect">
            <a:avLst>
              <a:gd name="adj" fmla="val 60953"/>
            </a:avLst>
          </a:prstGeom>
          <a:gradFill rotWithShape="1">
            <a:gsLst>
              <a:gs pos="0">
                <a:srgbClr val="00C2FF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9" name="Text 59"/>
          <p:cNvSpPr/>
          <p:nvPr/>
        </p:nvSpPr>
        <p:spPr>
          <a:xfrm>
            <a:off x="5580459" y="4447431"/>
            <a:ext cx="88567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Active · Q3 2026</a:t>
            </a:r>
            <a:endParaRPr lang="en-US" sz="560" dirty="0"/>
          </a:p>
        </p:txBody>
      </p:sp>
      <p:sp>
        <p:nvSpPr>
          <p:cNvPr id="70" name="Text 60"/>
          <p:cNvSpPr/>
          <p:nvPr/>
        </p:nvSpPr>
        <p:spPr>
          <a:xfrm>
            <a:off x="6543080" y="703659"/>
            <a:ext cx="9525" cy="4124920"/>
          </a:xfrm>
          <a:prstGeom prst="rect">
            <a:avLst/>
          </a:prstGeom>
          <a:solidFill>
            <a:srgbClr val="FFD700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1" name="Text 61"/>
          <p:cNvSpPr/>
          <p:nvPr/>
        </p:nvSpPr>
        <p:spPr>
          <a:xfrm>
            <a:off x="6799659" y="713184"/>
            <a:ext cx="1531025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b="1" spc="95" kern="0" dirty="0">
                <a:solidFill>
                  <a:srgbClr val="FFD70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COMPETITIVE ADVANTAGE</a:t>
            </a:r>
            <a:endParaRPr lang="en-US" sz="680" dirty="0"/>
          </a:p>
        </p:txBody>
      </p:sp>
      <p:pic>
        <p:nvPicPr>
          <p:cNvPr id="72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49203" y="702031"/>
            <a:ext cx="132588" cy="132588"/>
          </a:xfrm>
          <a:prstGeom prst="rect">
            <a:avLst/>
          </a:prstGeom>
        </p:spPr>
      </p:pic>
      <p:sp>
        <p:nvSpPr>
          <p:cNvPr id="73" name="Text 62"/>
          <p:cNvSpPr/>
          <p:nvPr/>
        </p:nvSpPr>
        <p:spPr>
          <a:xfrm>
            <a:off x="8240911" y="764530"/>
            <a:ext cx="588169" cy="7590"/>
          </a:xfrm>
          <a:prstGeom prst="rect">
            <a:avLst/>
          </a:prstGeom>
          <a:gradFill rotWithShape="1">
            <a:gsLst>
              <a:gs pos="0">
                <a:srgbClr val="FFD7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4" name="Text 63"/>
          <p:cNvSpPr/>
          <p:nvPr/>
        </p:nvSpPr>
        <p:spPr>
          <a:xfrm>
            <a:off x="6680746" y="904131"/>
            <a:ext cx="2148334" cy="506164"/>
          </a:xfrm>
          <a:prstGeom prst="roundRect">
            <a:avLst>
              <a:gd name="adj" fmla="val 9785"/>
            </a:avLst>
          </a:prstGeom>
          <a:solidFill>
            <a:srgbClr val="FFD700">
              <a:alpha val="4000"/>
            </a:srgbClr>
          </a:solidFill>
          <a:ln w="9525">
            <a:solidFill>
              <a:srgbClr val="FFD700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5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737830" y="954965"/>
            <a:ext cx="132588" cy="132588"/>
          </a:xfrm>
          <a:prstGeom prst="rect">
            <a:avLst/>
          </a:prstGeom>
        </p:spPr>
      </p:pic>
      <p:sp>
        <p:nvSpPr>
          <p:cNvPr id="76" name="Text 64"/>
          <p:cNvSpPr/>
          <p:nvPr/>
        </p:nvSpPr>
        <p:spPr>
          <a:xfrm>
            <a:off x="6917978" y="970806"/>
            <a:ext cx="1867198" cy="3914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Non-Disruptive</a:t>
            </a:r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AI overlay enhances client's existing PMIS with zero workflow disruption</a:t>
            </a:r>
            <a:endParaRPr lang="en-US" sz="700" dirty="0"/>
          </a:p>
        </p:txBody>
      </p:sp>
      <p:sp>
        <p:nvSpPr>
          <p:cNvPr id="77" name="Text 65"/>
          <p:cNvSpPr/>
          <p:nvPr/>
        </p:nvSpPr>
        <p:spPr>
          <a:xfrm>
            <a:off x="6680746" y="1467445"/>
            <a:ext cx="2148334" cy="381893"/>
          </a:xfrm>
          <a:prstGeom prst="roundRect">
            <a:avLst>
              <a:gd name="adj" fmla="val 12970"/>
            </a:avLst>
          </a:prstGeom>
          <a:solidFill>
            <a:srgbClr val="FFD700">
              <a:alpha val="4000"/>
            </a:srgbClr>
          </a:solidFill>
          <a:ln w="9525">
            <a:solidFill>
              <a:srgbClr val="FFD700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8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737830" y="1518279"/>
            <a:ext cx="132588" cy="132588"/>
          </a:xfrm>
          <a:prstGeom prst="rect">
            <a:avLst/>
          </a:prstGeom>
        </p:spPr>
      </p:pic>
      <p:sp>
        <p:nvSpPr>
          <p:cNvPr id="79" name="Text 66"/>
          <p:cNvSpPr/>
          <p:nvPr/>
        </p:nvSpPr>
        <p:spPr>
          <a:xfrm>
            <a:off x="6917978" y="1534120"/>
            <a:ext cx="1867198" cy="260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Platform</a:t>
            </a:r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integrating ALL major PMIS simultaneously across the owner's portfolio</a:t>
            </a:r>
            <a:endParaRPr lang="en-US" sz="700" dirty="0"/>
          </a:p>
        </p:txBody>
      </p:sp>
      <p:sp>
        <p:nvSpPr>
          <p:cNvPr id="80" name="Text 67"/>
          <p:cNvSpPr/>
          <p:nvPr/>
        </p:nvSpPr>
        <p:spPr>
          <a:xfrm>
            <a:off x="6680746" y="1906488"/>
            <a:ext cx="2148334" cy="381893"/>
          </a:xfrm>
          <a:prstGeom prst="roundRect">
            <a:avLst>
              <a:gd name="adj" fmla="val 12970"/>
            </a:avLst>
          </a:prstGeom>
          <a:solidFill>
            <a:srgbClr val="FFD700">
              <a:alpha val="4000"/>
            </a:srgbClr>
          </a:solidFill>
          <a:ln w="9525">
            <a:solidFill>
              <a:srgbClr val="FFD700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1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737830" y="1957322"/>
            <a:ext cx="132588" cy="132588"/>
          </a:xfrm>
          <a:prstGeom prst="rect">
            <a:avLst/>
          </a:prstGeom>
        </p:spPr>
      </p:pic>
      <p:sp>
        <p:nvSpPr>
          <p:cNvPr id="82" name="Text 68"/>
          <p:cNvSpPr/>
          <p:nvPr/>
        </p:nvSpPr>
        <p:spPr>
          <a:xfrm>
            <a:off x="6917978" y="1973163"/>
            <a:ext cx="1867198" cy="260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KIRK Voice</a:t>
            </a:r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queries live PMIS data in real time across all connected platforms</a:t>
            </a:r>
            <a:endParaRPr lang="en-US" sz="700" dirty="0"/>
          </a:p>
        </p:txBody>
      </p:sp>
      <p:sp>
        <p:nvSpPr>
          <p:cNvPr id="83" name="Text 69"/>
          <p:cNvSpPr/>
          <p:nvPr/>
        </p:nvSpPr>
        <p:spPr>
          <a:xfrm>
            <a:off x="6680746" y="2345531"/>
            <a:ext cx="2148334" cy="381893"/>
          </a:xfrm>
          <a:prstGeom prst="roundRect">
            <a:avLst>
              <a:gd name="adj" fmla="val 12970"/>
            </a:avLst>
          </a:prstGeom>
          <a:solidFill>
            <a:srgbClr val="FFD700">
              <a:alpha val="4000"/>
            </a:srgbClr>
          </a:solidFill>
          <a:ln w="9525">
            <a:solidFill>
              <a:srgbClr val="FFD700">
                <a:alpha val="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4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737830" y="2396365"/>
            <a:ext cx="132588" cy="132588"/>
          </a:xfrm>
          <a:prstGeom prst="rect">
            <a:avLst/>
          </a:prstGeom>
        </p:spPr>
      </p:pic>
      <p:sp>
        <p:nvSpPr>
          <p:cNvPr id="85" name="Text 70"/>
          <p:cNvSpPr/>
          <p:nvPr/>
        </p:nvSpPr>
        <p:spPr>
          <a:xfrm>
            <a:off x="6917978" y="2412206"/>
            <a:ext cx="1867198" cy="260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00" b="1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Enrichment</a:t>
            </a:r>
            <a:pPr algn="l" indent="0" marL="0">
              <a:lnSpc>
                <a:spcPts val="980"/>
              </a:lnSpc>
              <a:buNone/>
            </a:pPr>
            <a:r>
              <a:rPr lang="en-US" sz="7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risk scoring, cost variance detection, anomaly flagging on ingested data</a:t>
            </a:r>
            <a:endParaRPr lang="en-US" sz="700" dirty="0"/>
          </a:p>
        </p:txBody>
      </p:sp>
      <p:sp>
        <p:nvSpPr>
          <p:cNvPr id="86" name="Text 71"/>
          <p:cNvSpPr/>
          <p:nvPr/>
        </p:nvSpPr>
        <p:spPr>
          <a:xfrm>
            <a:off x="6680746" y="4134148"/>
            <a:ext cx="2148334" cy="694432"/>
          </a:xfrm>
          <a:prstGeom prst="roundRect">
            <a:avLst>
              <a:gd name="adj" fmla="val 10241"/>
            </a:avLst>
          </a:prstGeom>
          <a:gradFill rotWithShape="1">
            <a:gsLst>
              <a:gs pos="0">
                <a:srgbClr val="FFD700">
                  <a:alpha val="12000"/>
                </a:srgbClr>
              </a:gs>
              <a:gs pos="100000">
                <a:srgbClr val="00C2FF">
                  <a:alpha val="6000"/>
                </a:srgbClr>
              </a:gs>
            </a:gsLst>
            <a:lin ang="2700000" scaled="1"/>
          </a:gradFill>
          <a:ln w="9525">
            <a:solidFill>
              <a:srgbClr val="FFD700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7" name="Text 72"/>
          <p:cNvSpPr/>
          <p:nvPr/>
        </p:nvSpPr>
        <p:spPr>
          <a:xfrm>
            <a:off x="6790581" y="4214664"/>
            <a:ext cx="596217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580" dirty="0">
                <a:solidFill>
                  <a:srgbClr val="FFD70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$1.5M</a:t>
            </a:r>
            <a:endParaRPr lang="en-US" sz="1580" dirty="0"/>
          </a:p>
        </p:txBody>
      </p:sp>
      <p:sp>
        <p:nvSpPr>
          <p:cNvPr id="88" name="Text 73"/>
          <p:cNvSpPr/>
          <p:nvPr/>
        </p:nvSpPr>
        <p:spPr>
          <a:xfrm>
            <a:off x="7376964" y="4309914"/>
            <a:ext cx="163384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620" dirty="0"/>
          </a:p>
        </p:txBody>
      </p:sp>
      <p:sp>
        <p:nvSpPr>
          <p:cNvPr id="89" name="Text 74"/>
          <p:cNvSpPr/>
          <p:nvPr/>
        </p:nvSpPr>
        <p:spPr>
          <a:xfrm>
            <a:off x="6790581" y="4427934"/>
            <a:ext cx="1368975" cy="224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spc="56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3-YEAR INTEGRATION INVESTMENT</a:t>
            </a:r>
            <a:endParaRPr lang="en-US" sz="560" dirty="0"/>
          </a:p>
        </p:txBody>
      </p:sp>
      <p:sp>
        <p:nvSpPr>
          <p:cNvPr id="90" name="Text 75"/>
          <p:cNvSpPr/>
          <p:nvPr/>
        </p:nvSpPr>
        <p:spPr>
          <a:xfrm>
            <a:off x="6790581" y="4641354"/>
            <a:ext cx="147634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Funded from Series A Raise</a:t>
            </a:r>
            <a:endParaRPr lang="en-US" sz="560" dirty="0"/>
          </a:p>
        </p:txBody>
      </p:sp>
      <p:sp>
        <p:nvSpPr>
          <p:cNvPr id="91" name="Text 76"/>
          <p:cNvSpPr/>
          <p:nvPr/>
        </p:nvSpPr>
        <p:spPr>
          <a:xfrm>
            <a:off x="8219033" y="4309914"/>
            <a:ext cx="7144" cy="342900"/>
          </a:xfrm>
          <a:prstGeom prst="rect">
            <a:avLst/>
          </a:prstGeom>
          <a:solidFill>
            <a:srgbClr val="FFD700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2" name="Text 77"/>
          <p:cNvSpPr/>
          <p:nvPr/>
        </p:nvSpPr>
        <p:spPr>
          <a:xfrm>
            <a:off x="8312497" y="4306639"/>
            <a:ext cx="146521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Ph.1</a:t>
            </a:r>
            <a:endParaRPr lang="en-US" sz="510" dirty="0"/>
          </a:p>
        </p:txBody>
      </p:sp>
      <p:sp>
        <p:nvSpPr>
          <p:cNvPr id="93" name="Text 78"/>
          <p:cNvSpPr/>
          <p:nvPr/>
        </p:nvSpPr>
        <p:spPr>
          <a:xfrm>
            <a:off x="8532019" y="4306639"/>
            <a:ext cx="205948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00C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$240K</a:t>
            </a:r>
            <a:endParaRPr lang="en-US" sz="510" dirty="0"/>
          </a:p>
        </p:txBody>
      </p:sp>
      <p:sp>
        <p:nvSpPr>
          <p:cNvPr id="94" name="Text 79"/>
          <p:cNvSpPr/>
          <p:nvPr/>
        </p:nvSpPr>
        <p:spPr>
          <a:xfrm>
            <a:off x="8312497" y="4432846"/>
            <a:ext cx="146521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Ph.2</a:t>
            </a:r>
            <a:endParaRPr lang="en-US" sz="510" dirty="0"/>
          </a:p>
        </p:txBody>
      </p:sp>
      <p:sp>
        <p:nvSpPr>
          <p:cNvPr id="95" name="Text 80"/>
          <p:cNvSpPr/>
          <p:nvPr/>
        </p:nvSpPr>
        <p:spPr>
          <a:xfrm>
            <a:off x="8532019" y="4432846"/>
            <a:ext cx="205948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$480K</a:t>
            </a:r>
            <a:endParaRPr lang="en-US" sz="510" dirty="0"/>
          </a:p>
        </p:txBody>
      </p:sp>
      <p:sp>
        <p:nvSpPr>
          <p:cNvPr id="96" name="Text 81"/>
          <p:cNvSpPr/>
          <p:nvPr/>
        </p:nvSpPr>
        <p:spPr>
          <a:xfrm>
            <a:off x="8312497" y="4559052"/>
            <a:ext cx="146521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Ph.3</a:t>
            </a:r>
            <a:endParaRPr lang="en-US" sz="510" dirty="0"/>
          </a:p>
        </p:txBody>
      </p:sp>
      <p:sp>
        <p:nvSpPr>
          <p:cNvPr id="97" name="Text 82"/>
          <p:cNvSpPr/>
          <p:nvPr/>
        </p:nvSpPr>
        <p:spPr>
          <a:xfrm>
            <a:off x="8532019" y="4559052"/>
            <a:ext cx="205948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$780K</a:t>
            </a:r>
            <a:endParaRPr lang="en-US" sz="510" dirty="0"/>
          </a:p>
        </p:txBody>
      </p:sp>
      <p:sp>
        <p:nvSpPr>
          <p:cNvPr id="98" name="Text 83"/>
          <p:cNvSpPr/>
          <p:nvPr/>
        </p:nvSpPr>
        <p:spPr>
          <a:xfrm>
            <a:off x="0" y="4885730"/>
            <a:ext cx="9144000" cy="283547"/>
          </a:xfrm>
          <a:prstGeom prst="rect">
            <a:avLst/>
          </a:prstGeom>
          <a:gradFill rotWithShape="1">
            <a:gsLst>
              <a:gs pos="0">
                <a:srgbClr val="00C2FF"/>
              </a:gs>
              <a:gs pos="60000">
                <a:srgbClr val="0099CC"/>
              </a:gs>
              <a:gs pos="100000">
                <a:srgbClr val="006699"/>
              </a:gs>
            </a:gsLst>
            <a:lin ang="0" scaled="1"/>
          </a:gradFill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spc="68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</a:t>
            </a:r>
            <a:pPr algn="ctr" indent="0" marL="0">
              <a:buNone/>
            </a:pPr>
            <a:r>
              <a:rPr lang="en-US" sz="680" b="1" spc="68" kern="0" dirty="0">
                <a:solidFill>
                  <a:srgbClr val="001E3C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pPr algn="ctr" indent="0" marL="0">
              <a:buNone/>
            </a:pPr>
            <a:r>
              <a:rPr lang="en-US" sz="680" b="1" spc="68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AI-POWERED CAPITAL PROGRAM INTELLIGENCE LAYER </a:t>
            </a:r>
            <a:pPr algn="ctr" indent="0" marL="0">
              <a:buNone/>
            </a:pPr>
            <a:r>
              <a:rPr lang="en-US" sz="680" b="1" spc="68" kern="0" dirty="0">
                <a:solidFill>
                  <a:srgbClr val="001E3C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pPr algn="ctr" indent="0" marL="0">
              <a:buNone/>
            </a:pPr>
            <a:r>
              <a:rPr lang="en-US" sz="680" b="1" spc="68" kern="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EPC-INTELLIGENCE.AI</a:t>
            </a:r>
            <a:endParaRPr lang="en-US" sz="6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714530" y="0"/>
            <a:ext cx="2429470" cy="2143720"/>
          </a:xfrm>
          <a:prstGeom prst="rect">
            <a:avLst/>
          </a:prstGeom>
          <a:gradFill rotWithShape="1">
            <a:gsLst>
              <a:gs pos="0">
                <a:srgbClr val="EF4444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428750" y="3357860"/>
            <a:ext cx="2500610" cy="1785640"/>
          </a:xfrm>
          <a:prstGeom prst="rect">
            <a:avLst/>
          </a:prstGeom>
          <a:gradFill rotWithShape="1">
            <a:gsLst>
              <a:gs pos="0">
                <a:srgbClr val="F59E0B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713411" y="381595"/>
            <a:ext cx="4963868" cy="1019766"/>
          </a:xfrm>
          <a:prstGeom prst="roundRect">
            <a:avLst>
              <a:gd name="adj" fmla="val 8469"/>
            </a:avLst>
          </a:prstGeom>
          <a:solidFill>
            <a:srgbClr val="EF4444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713411" y="1520726"/>
            <a:ext cx="4963868" cy="1019918"/>
          </a:xfrm>
          <a:prstGeom prst="roundRect">
            <a:avLst>
              <a:gd name="adj" fmla="val 8467"/>
            </a:avLst>
          </a:prstGeom>
          <a:solidFill>
            <a:srgbClr val="EF4444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713411" y="2660005"/>
            <a:ext cx="4963868" cy="1019766"/>
          </a:xfrm>
          <a:prstGeom prst="roundRect">
            <a:avLst>
              <a:gd name="adj" fmla="val 8469"/>
            </a:avLst>
          </a:prstGeom>
          <a:solidFill>
            <a:srgbClr val="F59E0B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713411" y="3799136"/>
            <a:ext cx="4963868" cy="1019918"/>
          </a:xfrm>
          <a:prstGeom prst="roundRect">
            <a:avLst>
              <a:gd name="adj" fmla="val 8467"/>
            </a:avLst>
          </a:prstGeom>
          <a:solidFill>
            <a:srgbClr val="F59E0B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400401" y="658416"/>
            <a:ext cx="369855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Overruns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00401" y="843707"/>
            <a:ext cx="3429572" cy="294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98% of megaprojects</a:t>
            </a:r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exceed budget — by an average of </a:t>
            </a:r>
            <a:pPr algn="l" indent="0" marL="0">
              <a:lnSpc>
                <a:spcPts val="1106"/>
              </a:lnSpc>
              <a:buNone/>
            </a:pPr>
            <a:r>
              <a:rPr lang="en-US" sz="79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</a:t>
            </a:r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over original estimates.</a:t>
            </a:r>
            <a:endParaRPr lang="en-US" sz="790" dirty="0"/>
          </a:p>
        </p:txBody>
      </p:sp>
      <p:sp>
        <p:nvSpPr>
          <p:cNvPr id="12" name="Text 10"/>
          <p:cNvSpPr/>
          <p:nvPr/>
        </p:nvSpPr>
        <p:spPr>
          <a:xfrm>
            <a:off x="7864222" y="682526"/>
            <a:ext cx="641603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360"/>
              </a:lnSpc>
              <a:buNone/>
            </a:pPr>
            <a:r>
              <a:rPr lang="en-US" sz="2360" b="1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98%</a:t>
            </a:r>
            <a:endParaRPr lang="en-US" sz="2360" dirty="0"/>
          </a:p>
        </p:txBody>
      </p:sp>
      <p:sp>
        <p:nvSpPr>
          <p:cNvPr id="13" name="Text 11"/>
          <p:cNvSpPr/>
          <p:nvPr/>
        </p:nvSpPr>
        <p:spPr>
          <a:xfrm>
            <a:off x="7846234" y="982266"/>
            <a:ext cx="65959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EF4444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budget</a:t>
            </a:r>
            <a:endParaRPr lang="en-US" sz="620" dirty="0"/>
          </a:p>
        </p:txBody>
      </p:sp>
      <p:sp>
        <p:nvSpPr>
          <p:cNvPr id="14" name="Text 12"/>
          <p:cNvSpPr/>
          <p:nvPr/>
        </p:nvSpPr>
        <p:spPr>
          <a:xfrm>
            <a:off x="4400401" y="1797695"/>
            <a:ext cx="369855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Delays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400401" y="1982986"/>
            <a:ext cx="3429572" cy="294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77% of infrastructure projects</a:t>
            </a:r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run over schedule, creating cascading cost impacts and operational disruption.</a:t>
            </a:r>
            <a:endParaRPr lang="en-US" sz="790" dirty="0"/>
          </a:p>
        </p:txBody>
      </p:sp>
      <p:sp>
        <p:nvSpPr>
          <p:cNvPr id="16" name="Text 14"/>
          <p:cNvSpPr/>
          <p:nvPr/>
        </p:nvSpPr>
        <p:spPr>
          <a:xfrm>
            <a:off x="7864222" y="1821805"/>
            <a:ext cx="641603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360"/>
              </a:lnSpc>
              <a:buNone/>
            </a:pPr>
            <a:r>
              <a:rPr lang="en-US" sz="2360" b="1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77%</a:t>
            </a:r>
            <a:endParaRPr lang="en-US" sz="2360" dirty="0"/>
          </a:p>
        </p:txBody>
      </p:sp>
      <p:sp>
        <p:nvSpPr>
          <p:cNvPr id="17" name="Text 15"/>
          <p:cNvSpPr/>
          <p:nvPr/>
        </p:nvSpPr>
        <p:spPr>
          <a:xfrm>
            <a:off x="7846234" y="2121545"/>
            <a:ext cx="65959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EF4444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schedule</a:t>
            </a:r>
            <a:endParaRPr lang="en-US" sz="620" dirty="0"/>
          </a:p>
        </p:txBody>
      </p:sp>
      <p:sp>
        <p:nvSpPr>
          <p:cNvPr id="18" name="Text 16"/>
          <p:cNvSpPr/>
          <p:nvPr/>
        </p:nvSpPr>
        <p:spPr>
          <a:xfrm>
            <a:off x="4400401" y="2936825"/>
            <a:ext cx="392562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Fragmentation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400401" y="3122116"/>
            <a:ext cx="3640125" cy="294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managers average </a:t>
            </a:r>
            <a:pPr algn="l" indent="0" marL="0">
              <a:lnSpc>
                <a:spcPts val="1106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disconnected software tools</a:t>
            </a:r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creating blind spots, data silos, and decision delays.</a:t>
            </a:r>
            <a:endParaRPr lang="en-US" sz="790" dirty="0"/>
          </a:p>
        </p:txBody>
      </p:sp>
      <p:sp>
        <p:nvSpPr>
          <p:cNvPr id="20" name="Text 18"/>
          <p:cNvSpPr/>
          <p:nvPr/>
        </p:nvSpPr>
        <p:spPr>
          <a:xfrm>
            <a:off x="8085097" y="2960936"/>
            <a:ext cx="420728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360"/>
              </a:lnSpc>
              <a:buNone/>
            </a:pPr>
            <a:r>
              <a:rPr lang="en-US" sz="2360" b="1" dirty="0">
                <a:solidFill>
                  <a:srgbClr val="F59E0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14</a:t>
            </a:r>
            <a:endParaRPr lang="en-US" sz="2360" dirty="0"/>
          </a:p>
        </p:txBody>
      </p:sp>
      <p:sp>
        <p:nvSpPr>
          <p:cNvPr id="21" name="Text 19"/>
          <p:cNvSpPr/>
          <p:nvPr/>
        </p:nvSpPr>
        <p:spPr>
          <a:xfrm>
            <a:off x="8073301" y="3260675"/>
            <a:ext cx="432524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F59E0B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siloed tools</a:t>
            </a:r>
            <a:endParaRPr lang="en-US" sz="620" dirty="0"/>
          </a:p>
        </p:txBody>
      </p:sp>
      <p:sp>
        <p:nvSpPr>
          <p:cNvPr id="22" name="Text 20"/>
          <p:cNvSpPr/>
          <p:nvPr/>
        </p:nvSpPr>
        <p:spPr>
          <a:xfrm>
            <a:off x="4400401" y="4076105"/>
            <a:ext cx="392071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Risk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400401" y="4261396"/>
            <a:ext cx="3635570" cy="294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FAA · TJC · TEA · TxDOT</a:t>
            </a:r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compliance failures cost billions in penalties, rework, and program shutdowns annually.</a:t>
            </a:r>
            <a:endParaRPr lang="en-US" sz="790" dirty="0"/>
          </a:p>
        </p:txBody>
      </p:sp>
      <p:sp>
        <p:nvSpPr>
          <p:cNvPr id="24" name="Text 22"/>
          <p:cNvSpPr/>
          <p:nvPr/>
        </p:nvSpPr>
        <p:spPr>
          <a:xfrm>
            <a:off x="8100203" y="4029521"/>
            <a:ext cx="405622" cy="4631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738"/>
              </a:lnSpc>
              <a:buNone/>
            </a:pPr>
            <a:r>
              <a:rPr lang="en-US" sz="1580" b="1" dirty="0">
                <a:solidFill>
                  <a:srgbClr val="F59E0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$B</a:t>
            </a:r>
            <a:br/>
            <a:pPr algn="r" indent="0" marL="0">
              <a:lnSpc>
                <a:spcPts val="1738"/>
              </a:lnSpc>
              <a:buNone/>
            </a:pPr>
            <a:r>
              <a:rPr lang="en-US" sz="1580" b="1" dirty="0">
                <a:solidFill>
                  <a:srgbClr val="F59E0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lost</a:t>
            </a:r>
            <a:endParaRPr lang="en-US" sz="1580" dirty="0"/>
          </a:p>
        </p:txBody>
      </p:sp>
      <p:sp>
        <p:nvSpPr>
          <p:cNvPr id="25" name="Text 23"/>
          <p:cNvSpPr/>
          <p:nvPr/>
        </p:nvSpPr>
        <p:spPr>
          <a:xfrm>
            <a:off x="8068389" y="4470648"/>
            <a:ext cx="437436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F59E0B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penalties</a:t>
            </a:r>
            <a:endParaRPr lang="en-US" sz="620" dirty="0"/>
          </a:p>
        </p:txBody>
      </p:sp>
      <p:sp>
        <p:nvSpPr>
          <p:cNvPr id="26" name="Text 24"/>
          <p:cNvSpPr/>
          <p:nvPr/>
        </p:nvSpPr>
        <p:spPr>
          <a:xfrm>
            <a:off x="457200" y="372070"/>
            <a:ext cx="1096030" cy="206871"/>
          </a:xfrm>
          <a:prstGeom prst="roundRect">
            <a:avLst>
              <a:gd name="adj" fmla="val 69372"/>
            </a:avLst>
          </a:prstGeom>
          <a:solidFill>
            <a:srgbClr val="EF4444">
              <a:alpha val="15000"/>
            </a:srgbClr>
          </a:solidFill>
          <a:ln w="9525">
            <a:solidFill>
              <a:srgbClr val="EF4444">
                <a:alpha val="30000"/>
              </a:srgbClr>
            </a:solidFill>
          </a:ln>
        </p:spPr>
        <p:txBody>
          <a:bodyPr wrap="none" lIns="157480" tIns="29210" rIns="86360" bIns="29210" rtlCol="0" anchor="ctr"/>
          <a:lstStyle/>
          <a:p>
            <a:pPr algn="l" indent="0" marL="0">
              <a:buNone/>
            </a:pPr>
            <a:r>
              <a:rPr lang="en-US" sz="680" b="1" spc="34" kern="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CRISIS</a:t>
            </a:r>
            <a:endParaRPr lang="en-US" sz="680" dirty="0"/>
          </a:p>
        </p:txBody>
      </p:sp>
      <p:sp>
        <p:nvSpPr>
          <p:cNvPr id="27" name="Text 25"/>
          <p:cNvSpPr/>
          <p:nvPr/>
        </p:nvSpPr>
        <p:spPr>
          <a:xfrm>
            <a:off x="523875" y="446931"/>
            <a:ext cx="57150" cy="57150"/>
          </a:xfrm>
          <a:prstGeom prst="ellipse">
            <a:avLst/>
          </a:prstGeom>
          <a:solidFill>
            <a:srgbClr val="EF4444"/>
          </a:solidFill>
          <a:ln/>
          <a:effectLst>
            <a:outerShdw sx="100000" sy="100000" kx="0" ky="0" algn="bl" rotWithShape="0" blurRad="101600" dist="50800" dir="16200000">
              <a:srgbClr val="ef4444">
                <a:alpha val="6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457200" y="722412"/>
            <a:ext cx="2478060" cy="820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77"/>
              </a:lnSpc>
              <a:buNone/>
            </a:pPr>
            <a:r>
              <a:rPr lang="en-US" sz="29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</a:t>
            </a:r>
            <a:pPr algn="l" indent="0" marL="0">
              <a:lnSpc>
                <a:spcPts val="3077"/>
              </a:lnSpc>
              <a:buNone/>
            </a:pPr>
            <a:r>
              <a:rPr lang="en-US" sz="2930" b="1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$2.8T</a:t>
            </a:r>
            <a:br/>
            <a:pPr algn="l" indent="0" marL="0">
              <a:lnSpc>
                <a:spcPts val="3077"/>
              </a:lnSpc>
              <a:buNone/>
            </a:pPr>
            <a:r>
              <a:rPr lang="en-US" sz="29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Problem</a:t>
            </a:r>
            <a:endParaRPr lang="en-US" sz="2930" dirty="0"/>
          </a:p>
        </p:txBody>
      </p:sp>
      <p:sp>
        <p:nvSpPr>
          <p:cNvPr id="29" name="Text 27"/>
          <p:cNvSpPr/>
          <p:nvPr/>
        </p:nvSpPr>
        <p:spPr>
          <a:xfrm>
            <a:off x="457200" y="1631900"/>
            <a:ext cx="400050" cy="21580"/>
          </a:xfrm>
          <a:prstGeom prst="roundRect">
            <a:avLst>
              <a:gd name="adj" fmla="val 64736"/>
            </a:avLst>
          </a:prstGeom>
          <a:solidFill>
            <a:srgbClr val="EF4444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57200" y="1781621"/>
            <a:ext cx="2478060" cy="5653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14"/>
              </a:lnSpc>
              <a:buNone/>
            </a:pPr>
            <a:r>
              <a:rPr lang="en-US" sz="10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construction programs are failing at scale — and the data tells a damning story.</a:t>
            </a:r>
            <a:endParaRPr lang="en-US" sz="1010" dirty="0"/>
          </a:p>
        </p:txBody>
      </p:sp>
      <p:sp>
        <p:nvSpPr>
          <p:cNvPr id="31" name="Text 29"/>
          <p:cNvSpPr/>
          <p:nvPr/>
        </p:nvSpPr>
        <p:spPr>
          <a:xfrm>
            <a:off x="457200" y="4482703"/>
            <a:ext cx="2429470" cy="356253"/>
          </a:xfrm>
          <a:prstGeom prst="rect">
            <a:avLst/>
          </a:prstGeom>
          <a:noFill/>
          <a:ln/>
        </p:spPr>
        <p:txBody>
          <a:bodyPr wrap="none" lIns="0" tIns="100330" rIns="0" bIns="0" rtlCol="0" anchor="t"/>
          <a:lstStyle/>
          <a:p>
            <a:pPr algn="l" indent="0" marL="0"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McKinsey Global Infrastructure Initiative · KPMG Project Management Survey · US DOT</a:t>
            </a:r>
            <a:endParaRPr lang="en-US" sz="620" dirty="0"/>
          </a:p>
        </p:txBody>
      </p:sp>
      <p:sp>
        <p:nvSpPr>
          <p:cNvPr id="32" name="Text 30"/>
          <p:cNvSpPr/>
          <p:nvPr/>
        </p:nvSpPr>
        <p:spPr>
          <a:xfrm>
            <a:off x="457200" y="4482703"/>
            <a:ext cx="242947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3286720" y="372070"/>
            <a:ext cx="7590" cy="4456509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3694361" y="372070"/>
            <a:ext cx="4992439" cy="1038820"/>
          </a:xfrm>
          <a:prstGeom prst="roundRect">
            <a:avLst>
              <a:gd name="adj" fmla="val 8313"/>
            </a:avLst>
          </a:prstGeom>
          <a:solidFill>
            <a:srgbClr val="0F1E36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3694361" y="372070"/>
            <a:ext cx="19050" cy="1038820"/>
          </a:xfrm>
          <a:custGeom>
            <a:avLst/>
            <a:gdLst/>
            <a:ahLst/>
            <a:cxnLst/>
            <a:rect l="l" t="t" r="r" b="b"/>
            <a:pathLst>
              <a:path w="19050" h="1038820">
                <a:moveTo>
                  <a:pt x="0" y="86360"/>
                </a:moveTo>
                <a:lnTo>
                  <a:pt x="2381" y="66220"/>
                </a:lnTo>
                <a:lnTo>
                  <a:pt x="4763" y="58078"/>
                </a:lnTo>
                <a:lnTo>
                  <a:pt x="7144" y="51968"/>
                </a:lnTo>
                <a:lnTo>
                  <a:pt x="9525" y="46934"/>
                </a:lnTo>
                <a:lnTo>
                  <a:pt x="11906" y="42603"/>
                </a:lnTo>
                <a:lnTo>
                  <a:pt x="14288" y="38783"/>
                </a:lnTo>
                <a:lnTo>
                  <a:pt x="16669" y="35358"/>
                </a:lnTo>
                <a:lnTo>
                  <a:pt x="19050" y="32254"/>
                </a:lnTo>
                <a:lnTo>
                  <a:pt x="19050" y="1006566"/>
                </a:lnTo>
                <a:lnTo>
                  <a:pt x="16669" y="1003462"/>
                </a:lnTo>
                <a:lnTo>
                  <a:pt x="14288" y="1000038"/>
                </a:lnTo>
                <a:lnTo>
                  <a:pt x="11906" y="996217"/>
                </a:lnTo>
                <a:lnTo>
                  <a:pt x="9525" y="991887"/>
                </a:lnTo>
                <a:lnTo>
                  <a:pt x="7144" y="986853"/>
                </a:lnTo>
                <a:lnTo>
                  <a:pt x="4763" y="980743"/>
                </a:lnTo>
                <a:lnTo>
                  <a:pt x="2381" y="972600"/>
                </a:lnTo>
                <a:lnTo>
                  <a:pt x="0" y="95246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3884861" y="705445"/>
            <a:ext cx="372070" cy="372070"/>
          </a:xfrm>
          <a:prstGeom prst="roundRect">
            <a:avLst>
              <a:gd name="adj" fmla="val 19115"/>
            </a:avLst>
          </a:prstGeom>
          <a:solidFill>
            <a:srgbClr val="EF4444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01393" y="821978"/>
            <a:ext cx="139005" cy="139005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3694361" y="1511201"/>
            <a:ext cx="4992439" cy="1038969"/>
          </a:xfrm>
          <a:prstGeom prst="roundRect">
            <a:avLst>
              <a:gd name="adj" fmla="val 8312"/>
            </a:avLst>
          </a:prstGeom>
          <a:solidFill>
            <a:srgbClr val="0F1E36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6"/>
          <p:cNvSpPr/>
          <p:nvPr/>
        </p:nvSpPr>
        <p:spPr>
          <a:xfrm>
            <a:off x="3694361" y="1511201"/>
            <a:ext cx="19050" cy="1038969"/>
          </a:xfrm>
          <a:custGeom>
            <a:avLst/>
            <a:gdLst/>
            <a:ahLst/>
            <a:cxnLst/>
            <a:rect l="l" t="t" r="r" b="b"/>
            <a:pathLst>
              <a:path w="19050" h="1038969">
                <a:moveTo>
                  <a:pt x="0" y="86360"/>
                </a:moveTo>
                <a:lnTo>
                  <a:pt x="2381" y="66220"/>
                </a:lnTo>
                <a:lnTo>
                  <a:pt x="4763" y="58078"/>
                </a:lnTo>
                <a:lnTo>
                  <a:pt x="7144" y="51968"/>
                </a:lnTo>
                <a:lnTo>
                  <a:pt x="9525" y="46934"/>
                </a:lnTo>
                <a:lnTo>
                  <a:pt x="11906" y="42603"/>
                </a:lnTo>
                <a:lnTo>
                  <a:pt x="14288" y="38783"/>
                </a:lnTo>
                <a:lnTo>
                  <a:pt x="16669" y="35358"/>
                </a:lnTo>
                <a:lnTo>
                  <a:pt x="19050" y="32254"/>
                </a:lnTo>
                <a:lnTo>
                  <a:pt x="19050" y="1006715"/>
                </a:lnTo>
                <a:lnTo>
                  <a:pt x="16669" y="1003611"/>
                </a:lnTo>
                <a:lnTo>
                  <a:pt x="14288" y="1000186"/>
                </a:lnTo>
                <a:lnTo>
                  <a:pt x="11906" y="996366"/>
                </a:lnTo>
                <a:lnTo>
                  <a:pt x="9525" y="992035"/>
                </a:lnTo>
                <a:lnTo>
                  <a:pt x="7144" y="987001"/>
                </a:lnTo>
                <a:lnTo>
                  <a:pt x="4763" y="980892"/>
                </a:lnTo>
                <a:lnTo>
                  <a:pt x="2381" y="972749"/>
                </a:lnTo>
                <a:lnTo>
                  <a:pt x="0" y="952609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7"/>
          <p:cNvSpPr/>
          <p:nvPr/>
        </p:nvSpPr>
        <p:spPr>
          <a:xfrm>
            <a:off x="3884861" y="1844576"/>
            <a:ext cx="372070" cy="372070"/>
          </a:xfrm>
          <a:prstGeom prst="roundRect">
            <a:avLst>
              <a:gd name="adj" fmla="val 19115"/>
            </a:avLst>
          </a:prstGeom>
          <a:solidFill>
            <a:srgbClr val="EF4444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1393" y="1961108"/>
            <a:ext cx="139005" cy="139005"/>
          </a:xfrm>
          <a:prstGeom prst="rect">
            <a:avLst/>
          </a:prstGeom>
        </p:spPr>
      </p:pic>
      <p:sp>
        <p:nvSpPr>
          <p:cNvPr id="42" name="Text 38"/>
          <p:cNvSpPr/>
          <p:nvPr/>
        </p:nvSpPr>
        <p:spPr>
          <a:xfrm>
            <a:off x="3694361" y="2650480"/>
            <a:ext cx="4992439" cy="1038820"/>
          </a:xfrm>
          <a:prstGeom prst="roundRect">
            <a:avLst>
              <a:gd name="adj" fmla="val 8313"/>
            </a:avLst>
          </a:prstGeom>
          <a:solidFill>
            <a:srgbClr val="0F1E36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9"/>
          <p:cNvSpPr/>
          <p:nvPr/>
        </p:nvSpPr>
        <p:spPr>
          <a:xfrm>
            <a:off x="3694361" y="2650480"/>
            <a:ext cx="19050" cy="1038820"/>
          </a:xfrm>
          <a:custGeom>
            <a:avLst/>
            <a:gdLst/>
            <a:ahLst/>
            <a:cxnLst/>
            <a:rect l="l" t="t" r="r" b="b"/>
            <a:pathLst>
              <a:path w="19050" h="1038820">
                <a:moveTo>
                  <a:pt x="0" y="86360"/>
                </a:moveTo>
                <a:lnTo>
                  <a:pt x="2381" y="66220"/>
                </a:lnTo>
                <a:lnTo>
                  <a:pt x="4763" y="58078"/>
                </a:lnTo>
                <a:lnTo>
                  <a:pt x="7144" y="51968"/>
                </a:lnTo>
                <a:lnTo>
                  <a:pt x="9525" y="46934"/>
                </a:lnTo>
                <a:lnTo>
                  <a:pt x="11906" y="42603"/>
                </a:lnTo>
                <a:lnTo>
                  <a:pt x="14288" y="38783"/>
                </a:lnTo>
                <a:lnTo>
                  <a:pt x="16669" y="35358"/>
                </a:lnTo>
                <a:lnTo>
                  <a:pt x="19050" y="32254"/>
                </a:lnTo>
                <a:lnTo>
                  <a:pt x="19050" y="1006566"/>
                </a:lnTo>
                <a:lnTo>
                  <a:pt x="16669" y="1003462"/>
                </a:lnTo>
                <a:lnTo>
                  <a:pt x="14288" y="1000038"/>
                </a:lnTo>
                <a:lnTo>
                  <a:pt x="11906" y="996217"/>
                </a:lnTo>
                <a:lnTo>
                  <a:pt x="9525" y="991887"/>
                </a:lnTo>
                <a:lnTo>
                  <a:pt x="7144" y="986853"/>
                </a:lnTo>
                <a:lnTo>
                  <a:pt x="4763" y="980743"/>
                </a:lnTo>
                <a:lnTo>
                  <a:pt x="2381" y="972600"/>
                </a:lnTo>
                <a:lnTo>
                  <a:pt x="0" y="952460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0"/>
          <p:cNvSpPr/>
          <p:nvPr/>
        </p:nvSpPr>
        <p:spPr>
          <a:xfrm>
            <a:off x="3884861" y="2983855"/>
            <a:ext cx="372070" cy="372070"/>
          </a:xfrm>
          <a:prstGeom prst="roundRect">
            <a:avLst>
              <a:gd name="adj" fmla="val 19115"/>
            </a:avLst>
          </a:prstGeom>
          <a:solidFill>
            <a:srgbClr val="F59E0B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1393" y="3100388"/>
            <a:ext cx="139005" cy="139005"/>
          </a:xfrm>
          <a:prstGeom prst="rect">
            <a:avLst/>
          </a:prstGeom>
        </p:spPr>
      </p:pic>
      <p:sp>
        <p:nvSpPr>
          <p:cNvPr id="46" name="Text 41"/>
          <p:cNvSpPr/>
          <p:nvPr/>
        </p:nvSpPr>
        <p:spPr>
          <a:xfrm>
            <a:off x="3694361" y="3789611"/>
            <a:ext cx="4992439" cy="1038969"/>
          </a:xfrm>
          <a:prstGeom prst="roundRect">
            <a:avLst>
              <a:gd name="adj" fmla="val 8312"/>
            </a:avLst>
          </a:prstGeom>
          <a:solidFill>
            <a:srgbClr val="0F1E36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42"/>
          <p:cNvSpPr/>
          <p:nvPr/>
        </p:nvSpPr>
        <p:spPr>
          <a:xfrm>
            <a:off x="3694361" y="3789611"/>
            <a:ext cx="19050" cy="1038969"/>
          </a:xfrm>
          <a:custGeom>
            <a:avLst/>
            <a:gdLst/>
            <a:ahLst/>
            <a:cxnLst/>
            <a:rect l="l" t="t" r="r" b="b"/>
            <a:pathLst>
              <a:path w="19050" h="1038969">
                <a:moveTo>
                  <a:pt x="0" y="86360"/>
                </a:moveTo>
                <a:lnTo>
                  <a:pt x="2381" y="66220"/>
                </a:lnTo>
                <a:lnTo>
                  <a:pt x="4763" y="58078"/>
                </a:lnTo>
                <a:lnTo>
                  <a:pt x="7144" y="51968"/>
                </a:lnTo>
                <a:lnTo>
                  <a:pt x="9525" y="46934"/>
                </a:lnTo>
                <a:lnTo>
                  <a:pt x="11906" y="42603"/>
                </a:lnTo>
                <a:lnTo>
                  <a:pt x="14288" y="38783"/>
                </a:lnTo>
                <a:lnTo>
                  <a:pt x="16669" y="35358"/>
                </a:lnTo>
                <a:lnTo>
                  <a:pt x="19050" y="32254"/>
                </a:lnTo>
                <a:lnTo>
                  <a:pt x="19050" y="1006715"/>
                </a:lnTo>
                <a:lnTo>
                  <a:pt x="16669" y="1003611"/>
                </a:lnTo>
                <a:lnTo>
                  <a:pt x="14288" y="1000186"/>
                </a:lnTo>
                <a:lnTo>
                  <a:pt x="11906" y="996366"/>
                </a:lnTo>
                <a:lnTo>
                  <a:pt x="9525" y="992035"/>
                </a:lnTo>
                <a:lnTo>
                  <a:pt x="7144" y="987001"/>
                </a:lnTo>
                <a:lnTo>
                  <a:pt x="4763" y="980892"/>
                </a:lnTo>
                <a:lnTo>
                  <a:pt x="2381" y="972749"/>
                </a:lnTo>
                <a:lnTo>
                  <a:pt x="0" y="952609"/>
                </a:lnTo>
                <a:close/>
              </a:path>
            </a:pathLst>
          </a:custGeom>
          <a:solidFill>
            <a:srgbClr val="F59E0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43"/>
          <p:cNvSpPr/>
          <p:nvPr/>
        </p:nvSpPr>
        <p:spPr>
          <a:xfrm>
            <a:off x="3884861" y="4122986"/>
            <a:ext cx="372070" cy="372070"/>
          </a:xfrm>
          <a:prstGeom prst="roundRect">
            <a:avLst>
              <a:gd name="adj" fmla="val 19115"/>
            </a:avLst>
          </a:prstGeom>
          <a:solidFill>
            <a:srgbClr val="F59E0B">
              <a:alpha val="18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01393" y="4239518"/>
            <a:ext cx="139005" cy="13900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D2347"/>
              </a:gs>
              <a:gs pos="55000">
                <a:srgbClr val="0A1628"/>
              </a:gs>
              <a:gs pos="100000">
                <a:srgbClr val="060E1A"/>
              </a:gs>
            </a:gsLst>
            <a:path path="circle">
              <a:fillToRect l="40000" t="50000" r="6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7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7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3333">
                <a:srgbClr val="000000">
                  <a:alpha val="0"/>
                </a:srgbClr>
              </a:gs>
              <a:gs pos="66667">
                <a:srgbClr val="2563EB">
                  <a:alpha val="2000"/>
                </a:srgbClr>
              </a:gs>
              <a:gs pos="100000">
                <a:srgbClr val="2563EB">
                  <a:alpha val="2000"/>
                </a:srgbClr>
              </a:gs>
            </a:gsLst>
            <a:lin ang="162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857250"/>
            <a:ext cx="2286000" cy="3429000"/>
          </a:xfrm>
          <a:prstGeom prst="ellipse">
            <a:avLst/>
          </a:prstGeom>
          <a:gradFill rotWithShape="1">
            <a:gsLst>
              <a:gs pos="0">
                <a:srgbClr val="2563EB">
                  <a:alpha val="22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143750" y="1543050"/>
            <a:ext cx="2000250" cy="2571750"/>
          </a:xfrm>
          <a:prstGeom prst="ellipse">
            <a:avLst/>
          </a:prstGeom>
          <a:gradFill rotWithShape="1">
            <a:gsLst>
              <a:gs pos="0">
                <a:srgbClr val="F59E0B">
                  <a:alpha val="12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29220" y="200620"/>
            <a:ext cx="228600" cy="228600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1D4ED8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7226" y="248626"/>
            <a:ext cx="132588" cy="1325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28811" y="239613"/>
            <a:ext cx="1202621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185"/>
              </a:lnSpc>
              <a:buNone/>
            </a:pPr>
            <a:r>
              <a:rPr lang="en-US" sz="790" spc="32" kern="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EPC-Intelligence </a:t>
            </a:r>
            <a:pPr algn="l" indent="0" marL="0">
              <a:lnSpc>
                <a:spcPts val="1185"/>
              </a:lnSpc>
              <a:buNone/>
            </a:pPr>
            <a:r>
              <a:rPr lang="en-US" sz="790" b="1" spc="32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LLC</a:t>
            </a:r>
            <a:endParaRPr lang="en-US" sz="790" dirty="0"/>
          </a:p>
        </p:txBody>
      </p:sp>
      <p:sp>
        <p:nvSpPr>
          <p:cNvPr id="11" name="Text 8"/>
          <p:cNvSpPr/>
          <p:nvPr/>
        </p:nvSpPr>
        <p:spPr>
          <a:xfrm>
            <a:off x="4215110" y="429220"/>
            <a:ext cx="7590" cy="4285059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2563EB">
                  <a:alpha val="50000"/>
                </a:srgbClr>
              </a:gs>
              <a:gs pos="70000">
                <a:srgbClr val="2563EB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529530" y="1321445"/>
            <a:ext cx="1198364" cy="857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20" b="1" spc="112" kern="0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STATEMENT</a:t>
            </a:r>
            <a:endParaRPr lang="en-US" sz="620" dirty="0"/>
          </a:p>
        </p:txBody>
      </p:sp>
      <p:sp>
        <p:nvSpPr>
          <p:cNvPr id="13" name="Text 10"/>
          <p:cNvSpPr/>
          <p:nvPr/>
        </p:nvSpPr>
        <p:spPr>
          <a:xfrm>
            <a:off x="429220" y="1349276"/>
            <a:ext cx="43160" cy="43160"/>
          </a:xfrm>
          <a:prstGeom prst="ellipse">
            <a:avLst/>
          </a:prstGeom>
          <a:solidFill>
            <a:srgbClr val="F59E0B"/>
          </a:solidFill>
          <a:ln/>
          <a:effectLst>
            <a:outerShdw sx="100000" sy="100000" kx="0" ky="0" algn="bl" rotWithShape="0" blurRad="57150" dist="50800" dir="16200000">
              <a:srgbClr val="f59e0b">
                <a:alpha val="7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1676102" y="1349276"/>
            <a:ext cx="43160" cy="43160"/>
          </a:xfrm>
          <a:prstGeom prst="ellipse">
            <a:avLst/>
          </a:prstGeom>
          <a:solidFill>
            <a:srgbClr val="F59E0B"/>
          </a:solidFill>
          <a:ln/>
          <a:effectLst>
            <a:outerShdw sx="100000" sy="100000" kx="0" ky="0" algn="bl" rotWithShape="0" blurRad="57150" dist="50800" dir="16200000">
              <a:srgbClr val="f59e0b">
                <a:alpha val="75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429220" y="1573411"/>
            <a:ext cx="3423803" cy="1191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78"/>
              </a:lnSpc>
              <a:spcAft>
                <a:spcPts val="1130"/>
              </a:spcAft>
              <a:buNone/>
            </a:pPr>
            <a:r>
              <a:rPr lang="en-US" sz="259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Future of</a:t>
            </a:r>
            <a:br/>
            <a:pPr algn="l" indent="0" marL="0">
              <a:lnSpc>
                <a:spcPts val="2978"/>
              </a:lnSpc>
              <a:spcAft>
                <a:spcPts val="1130"/>
              </a:spcAft>
              <a:buNone/>
            </a:pPr>
            <a:r>
              <a:rPr lang="en-US" sz="259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</a:t>
            </a:r>
            <a:pPr algn="l" indent="0" marL="0">
              <a:lnSpc>
                <a:spcPts val="2978"/>
              </a:lnSpc>
              <a:spcAft>
                <a:spcPts val="1130"/>
              </a:spcAft>
              <a:buNone/>
            </a:pPr>
            <a:r>
              <a:rPr lang="en-US" sz="25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Program</a:t>
            </a:r>
            <a:br/>
            <a:pPr algn="l" indent="0" marL="0">
              <a:lnSpc>
                <a:spcPts val="2978"/>
              </a:lnSpc>
              <a:spcAft>
                <a:spcPts val="1130"/>
              </a:spcAft>
              <a:buNone/>
            </a:pPr>
            <a:r>
              <a:rPr lang="en-US" sz="259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Delivery is </a:t>
            </a:r>
            <a:pPr algn="l" indent="0" marL="0">
              <a:lnSpc>
                <a:spcPts val="2978"/>
              </a:lnSpc>
              <a:spcAft>
                <a:spcPts val="1130"/>
              </a:spcAft>
              <a:buNone/>
            </a:pPr>
            <a:r>
              <a:rPr lang="en-US" sz="259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Here.</a:t>
            </a:r>
            <a:endParaRPr lang="en-US" sz="2590" dirty="0"/>
          </a:p>
        </p:txBody>
      </p:sp>
      <p:sp>
        <p:nvSpPr>
          <p:cNvPr id="16" name="Text 13"/>
          <p:cNvSpPr/>
          <p:nvPr/>
        </p:nvSpPr>
        <p:spPr>
          <a:xfrm>
            <a:off x="429220" y="2851398"/>
            <a:ext cx="3356670" cy="4020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years of expertise. $8.34 billion in validated platform capability.</a:t>
            </a:r>
            <a:endParaRPr lang="en-US" sz="900" dirty="0"/>
          </a:p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Ready to transform how America builds.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429220" y="2851398"/>
            <a:ext cx="19050" cy="365522"/>
          </a:xfrm>
          <a:prstGeom prst="rect">
            <a:avLst/>
          </a:pr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429220" y="3446711"/>
            <a:ext cx="59312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0"/>
              </a:lnSpc>
              <a:buNone/>
            </a:pPr>
            <a:r>
              <a:rPr lang="en-US" sz="124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$8.34B</a:t>
            </a:r>
            <a:endParaRPr lang="en-US" sz="1240" dirty="0"/>
          </a:p>
        </p:txBody>
      </p:sp>
      <p:sp>
        <p:nvSpPr>
          <p:cNvPr id="19" name="Text 16"/>
          <p:cNvSpPr/>
          <p:nvPr/>
        </p:nvSpPr>
        <p:spPr>
          <a:xfrm>
            <a:off x="429220" y="3618012"/>
            <a:ext cx="549988" cy="224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6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PORTFOLIO</a:t>
            </a:r>
            <a:endParaRPr lang="en-US" sz="560" dirty="0"/>
          </a:p>
        </p:txBody>
      </p:sp>
      <p:sp>
        <p:nvSpPr>
          <p:cNvPr id="20" name="Text 17"/>
          <p:cNvSpPr/>
          <p:nvPr/>
        </p:nvSpPr>
        <p:spPr>
          <a:xfrm>
            <a:off x="1169045" y="3446711"/>
            <a:ext cx="5358" cy="384721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1375023" y="3446711"/>
            <a:ext cx="652224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0"/>
              </a:lnSpc>
              <a:buNone/>
            </a:pPr>
            <a:r>
              <a:rPr lang="en-US" sz="124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Yrs</a:t>
            </a:r>
            <a:endParaRPr lang="en-US" sz="1240" dirty="0"/>
          </a:p>
        </p:txBody>
      </p:sp>
      <p:sp>
        <p:nvSpPr>
          <p:cNvPr id="22" name="Text 19"/>
          <p:cNvSpPr/>
          <p:nvPr/>
        </p:nvSpPr>
        <p:spPr>
          <a:xfrm>
            <a:off x="1375023" y="3618012"/>
            <a:ext cx="604790" cy="224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6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EXPERTISE</a:t>
            </a:r>
            <a:endParaRPr lang="en-US" sz="560" dirty="0"/>
          </a:p>
        </p:txBody>
      </p:sp>
      <p:sp>
        <p:nvSpPr>
          <p:cNvPr id="23" name="Text 20"/>
          <p:cNvSpPr/>
          <p:nvPr/>
        </p:nvSpPr>
        <p:spPr>
          <a:xfrm>
            <a:off x="2168575" y="3446711"/>
            <a:ext cx="5358" cy="384721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2374553" y="3446711"/>
            <a:ext cx="723439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0"/>
              </a:lnSpc>
              <a:buNone/>
            </a:pPr>
            <a:r>
              <a:rPr lang="en-US" sz="124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40" dirty="0"/>
          </a:p>
        </p:txBody>
      </p:sp>
      <p:sp>
        <p:nvSpPr>
          <p:cNvPr id="25" name="Text 22"/>
          <p:cNvSpPr/>
          <p:nvPr/>
        </p:nvSpPr>
        <p:spPr>
          <a:xfrm>
            <a:off x="2374553" y="3618012"/>
            <a:ext cx="670825" cy="224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6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VERTICALS</a:t>
            </a:r>
            <a:endParaRPr lang="en-US" sz="560" dirty="0"/>
          </a:p>
        </p:txBody>
      </p:sp>
      <p:sp>
        <p:nvSpPr>
          <p:cNvPr id="26" name="Text 23"/>
          <p:cNvSpPr/>
          <p:nvPr/>
        </p:nvSpPr>
        <p:spPr>
          <a:xfrm>
            <a:off x="3232845" y="3446711"/>
            <a:ext cx="5358" cy="384721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3438823" y="3446711"/>
            <a:ext cx="381774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0"/>
              </a:lnSpc>
              <a:buNone/>
            </a:pPr>
            <a:r>
              <a:rPr lang="en-US" sz="124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40" dirty="0"/>
          </a:p>
        </p:txBody>
      </p:sp>
      <p:sp>
        <p:nvSpPr>
          <p:cNvPr id="28" name="Text 25"/>
          <p:cNvSpPr/>
          <p:nvPr/>
        </p:nvSpPr>
        <p:spPr>
          <a:xfrm>
            <a:off x="3438823" y="3618012"/>
            <a:ext cx="354009" cy="224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67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AGENTS</a:t>
            </a:r>
            <a:endParaRPr lang="en-US" sz="560" dirty="0"/>
          </a:p>
        </p:txBody>
      </p:sp>
      <p:sp>
        <p:nvSpPr>
          <p:cNvPr id="29" name="Text 26"/>
          <p:cNvSpPr/>
          <p:nvPr/>
        </p:nvSpPr>
        <p:spPr>
          <a:xfrm>
            <a:off x="4658320" y="1086743"/>
            <a:ext cx="4085630" cy="668664"/>
          </a:xfrm>
          <a:prstGeom prst="roundRect">
            <a:avLst>
              <a:gd name="adj" fmla="val 15004"/>
            </a:avLst>
          </a:prstGeom>
          <a:gradFill rotWithShape="1">
            <a:gsLst>
              <a:gs pos="0">
                <a:srgbClr val="2563EB">
                  <a:alpha val="18000"/>
                </a:srgbClr>
              </a:gs>
              <a:gs pos="100000">
                <a:srgbClr val="2563EB">
                  <a:alpha val="8000"/>
                </a:srgbClr>
              </a:gs>
            </a:gsLst>
            <a:lin ang="2700000" scaled="1"/>
          </a:gradFill>
          <a:ln w="9525">
            <a:solidFill>
              <a:srgbClr val="2563EB">
                <a:alpha val="45000"/>
              </a:srgbClr>
            </a:solidFill>
          </a:ln>
        </p:spPr>
        <p:txBody>
          <a:bodyPr wrap="square" lIns="185420" tIns="157480" rIns="185420" bIns="143510" rtlCol="0" anchor="t"/>
          <a:lstStyle/>
          <a:p>
            <a:pPr algn="l" indent="0" marL="0">
              <a:buNone/>
            </a:pPr>
            <a:r>
              <a:rPr lang="en-US" sz="560" b="1" spc="9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OPPORTUNITY</a:t>
            </a:r>
            <a:pPr algn="l" indent="0" marL="0">
              <a:buNone/>
            </a:pPr>
            <a:endParaRPr lang="en-US" sz="560" dirty="0"/>
          </a:p>
          <a:p>
            <a:pPr algn="l" indent="0" marL="0">
              <a:buNone/>
            </a:pPr>
            <a:r>
              <a:rPr lang="en-US" sz="11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EPC-Intelligence as a Strategic Investor</a:t>
            </a:r>
            <a:endParaRPr lang="en-US" sz="560" dirty="0"/>
          </a:p>
        </p:txBody>
      </p:sp>
      <p:sp>
        <p:nvSpPr>
          <p:cNvPr id="30" name="Text 27"/>
          <p:cNvSpPr/>
          <p:nvPr/>
        </p:nvSpPr>
        <p:spPr>
          <a:xfrm>
            <a:off x="4658320" y="1879402"/>
            <a:ext cx="4085630" cy="431453"/>
          </a:xfrm>
          <a:prstGeom prst="roundRect">
            <a:avLst>
              <a:gd name="adj" fmla="val 16484"/>
            </a:avLst>
          </a:prstGeom>
          <a:solidFill>
            <a:srgbClr val="0F1E36">
              <a:alpha val="70000"/>
            </a:srgbClr>
          </a:solidFill>
          <a:ln w="9525">
            <a:solidFill>
              <a:srgbClr val="2563EB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8"/>
          <p:cNvSpPr/>
          <p:nvPr/>
        </p:nvSpPr>
        <p:spPr>
          <a:xfrm>
            <a:off x="4782145" y="1967657"/>
            <a:ext cx="185291" cy="203820"/>
          </a:xfrm>
          <a:prstGeom prst="ellipse">
            <a:avLst/>
          </a:prstGeom>
          <a:solidFill>
            <a:srgbClr val="2563EB"/>
          </a:solidFill>
          <a:ln/>
          <a:effectLst>
            <a:outerShdw sx="100000" sy="100000" kx="0" ky="0" algn="bl" rotWithShape="0" blurRad="71120" dist="50800" dir="16200000">
              <a:srgbClr val="2563eb">
                <a:alpha val="40000"/>
              </a:srgbClr>
            </a:outerShdw>
          </a:effectLst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680" dirty="0"/>
          </a:p>
        </p:txBody>
      </p:sp>
      <p:pic>
        <p:nvPicPr>
          <p:cNvPr id="3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35534" y="1957024"/>
            <a:ext cx="132588" cy="132588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5236220" y="1967657"/>
            <a:ext cx="2745105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 Platform Demo</a:t>
            </a:r>
            <a:endParaRPr lang="en-US" sz="790" dirty="0"/>
          </a:p>
        </p:txBody>
      </p:sp>
      <p:sp>
        <p:nvSpPr>
          <p:cNvPr id="34" name="Text 30"/>
          <p:cNvSpPr/>
          <p:nvPr/>
        </p:nvSpPr>
        <p:spPr>
          <a:xfrm>
            <a:off x="5236220" y="2101751"/>
            <a:ext cx="2745105" cy="120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2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 the full $8.34B portfolio live across all 5 suite verticals</a:t>
            </a:r>
            <a:endParaRPr lang="en-US" sz="680" dirty="0"/>
          </a:p>
        </p:txBody>
      </p:sp>
      <p:sp>
        <p:nvSpPr>
          <p:cNvPr id="35" name="Text 31"/>
          <p:cNvSpPr/>
          <p:nvPr/>
        </p:nvSpPr>
        <p:spPr>
          <a:xfrm>
            <a:off x="4658320" y="2381845"/>
            <a:ext cx="4085630" cy="431453"/>
          </a:xfrm>
          <a:prstGeom prst="roundRect">
            <a:avLst>
              <a:gd name="adj" fmla="val 16484"/>
            </a:avLst>
          </a:prstGeom>
          <a:solidFill>
            <a:srgbClr val="0F1E36">
              <a:alpha val="70000"/>
            </a:srgbClr>
          </a:solidFill>
          <a:ln w="9525">
            <a:solidFill>
              <a:srgbClr val="2563EB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2"/>
          <p:cNvSpPr/>
          <p:nvPr/>
        </p:nvSpPr>
        <p:spPr>
          <a:xfrm>
            <a:off x="4782145" y="2470100"/>
            <a:ext cx="185291" cy="203820"/>
          </a:xfrm>
          <a:prstGeom prst="ellipse">
            <a:avLst/>
          </a:prstGeom>
          <a:solidFill>
            <a:srgbClr val="2563EB"/>
          </a:solidFill>
          <a:ln/>
          <a:effectLst>
            <a:outerShdw sx="100000" sy="100000" kx="0" ky="0" algn="bl" rotWithShape="0" blurRad="71120" dist="50800" dir="16200000">
              <a:srgbClr val="2563eb">
                <a:alpha val="40000"/>
              </a:srgbClr>
            </a:outerShdw>
          </a:effectLst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680" dirty="0"/>
          </a:p>
        </p:txBody>
      </p:sp>
      <p:pic>
        <p:nvPicPr>
          <p:cNvPr id="3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5534" y="2459468"/>
            <a:ext cx="132588" cy="132588"/>
          </a:xfrm>
          <a:prstGeom prst="rect">
            <a:avLst/>
          </a:prstGeom>
        </p:spPr>
      </p:pic>
      <p:sp>
        <p:nvSpPr>
          <p:cNvPr id="38" name="Text 33"/>
          <p:cNvSpPr/>
          <p:nvPr/>
        </p:nvSpPr>
        <p:spPr>
          <a:xfrm>
            <a:off x="5236220" y="2470100"/>
            <a:ext cx="3370481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Data Room</a:t>
            </a:r>
            <a:endParaRPr lang="en-US" sz="790" dirty="0"/>
          </a:p>
        </p:txBody>
      </p:sp>
      <p:sp>
        <p:nvSpPr>
          <p:cNvPr id="39" name="Text 34"/>
          <p:cNvSpPr/>
          <p:nvPr/>
        </p:nvSpPr>
        <p:spPr>
          <a:xfrm>
            <a:off x="5236220" y="2604195"/>
            <a:ext cx="3370481" cy="120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2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financial model, IP documentation, and market analysis available on request</a:t>
            </a:r>
            <a:endParaRPr lang="en-US" sz="680" dirty="0"/>
          </a:p>
        </p:txBody>
      </p:sp>
      <p:sp>
        <p:nvSpPr>
          <p:cNvPr id="40" name="Text 35"/>
          <p:cNvSpPr/>
          <p:nvPr/>
        </p:nvSpPr>
        <p:spPr>
          <a:xfrm>
            <a:off x="4658320" y="2884289"/>
            <a:ext cx="4085630" cy="431453"/>
          </a:xfrm>
          <a:prstGeom prst="roundRect">
            <a:avLst>
              <a:gd name="adj" fmla="val 16484"/>
            </a:avLst>
          </a:prstGeom>
          <a:solidFill>
            <a:srgbClr val="0F1E36">
              <a:alpha val="70000"/>
            </a:srgbClr>
          </a:solidFill>
          <a:ln w="9525">
            <a:solidFill>
              <a:srgbClr val="2563EB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6"/>
          <p:cNvSpPr/>
          <p:nvPr/>
        </p:nvSpPr>
        <p:spPr>
          <a:xfrm>
            <a:off x="4782145" y="2972544"/>
            <a:ext cx="185291" cy="203820"/>
          </a:xfrm>
          <a:prstGeom prst="ellipse">
            <a:avLst/>
          </a:prstGeom>
          <a:solidFill>
            <a:srgbClr val="2563EB"/>
          </a:solidFill>
          <a:ln/>
          <a:effectLst>
            <a:outerShdw sx="100000" sy="100000" kx="0" ky="0" algn="bl" rotWithShape="0" blurRad="71120" dist="50800" dir="16200000">
              <a:srgbClr val="2563eb">
                <a:alpha val="40000"/>
              </a:srgbClr>
            </a:outerShdw>
          </a:effectLst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680" dirty="0"/>
          </a:p>
        </p:txBody>
      </p:sp>
      <p:pic>
        <p:nvPicPr>
          <p:cNvPr id="4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35534" y="2961912"/>
            <a:ext cx="132588" cy="132588"/>
          </a:xfrm>
          <a:prstGeom prst="rect">
            <a:avLst/>
          </a:prstGeom>
        </p:spPr>
      </p:pic>
      <p:sp>
        <p:nvSpPr>
          <p:cNvPr id="43" name="Text 37"/>
          <p:cNvSpPr/>
          <p:nvPr/>
        </p:nvSpPr>
        <p:spPr>
          <a:xfrm>
            <a:off x="5236220" y="2972544"/>
            <a:ext cx="3031927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in Partnership Discussion</a:t>
            </a:r>
            <a:endParaRPr lang="en-US" sz="790" dirty="0"/>
          </a:p>
        </p:txBody>
      </p:sp>
      <p:sp>
        <p:nvSpPr>
          <p:cNvPr id="44" name="Text 38"/>
          <p:cNvSpPr/>
          <p:nvPr/>
        </p:nvSpPr>
        <p:spPr>
          <a:xfrm>
            <a:off x="5236220" y="3106638"/>
            <a:ext cx="3031927" cy="120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2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investment, co-development, or licensing — let's build together</a:t>
            </a:r>
            <a:endParaRPr lang="en-US" sz="680" dirty="0"/>
          </a:p>
        </p:txBody>
      </p:sp>
      <p:sp>
        <p:nvSpPr>
          <p:cNvPr id="45" name="Text 39"/>
          <p:cNvSpPr/>
          <p:nvPr/>
        </p:nvSpPr>
        <p:spPr>
          <a:xfrm>
            <a:off x="4658320" y="3459212"/>
            <a:ext cx="4085630" cy="597396"/>
          </a:xfrm>
          <a:prstGeom prst="roundRect">
            <a:avLst>
              <a:gd name="adj" fmla="val 11905"/>
            </a:avLst>
          </a:prstGeom>
          <a:solidFill>
            <a:srgbClr val="F59E0B">
              <a:alpha val="7000"/>
            </a:srgbClr>
          </a:solidFill>
          <a:ln w="9525">
            <a:solidFill>
              <a:srgbClr val="F59E0B">
                <a:alpha val="2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0"/>
          <p:cNvSpPr/>
          <p:nvPr/>
        </p:nvSpPr>
        <p:spPr>
          <a:xfrm>
            <a:off x="4795986" y="3608040"/>
            <a:ext cx="299591" cy="329550"/>
          </a:xfrm>
          <a:prstGeom prst="ellipse">
            <a:avLst/>
          </a:prstGeom>
          <a:gradFill rotWithShape="1">
            <a:gsLst>
              <a:gs pos="0">
                <a:srgbClr val="1D4ED8"/>
              </a:gs>
              <a:gs pos="100000">
                <a:srgbClr val="2563EB"/>
              </a:gs>
            </a:gsLst>
            <a:lin ang="2700000" scaled="1"/>
          </a:gradFill>
          <a:ln w="9525">
            <a:solidFill>
              <a:srgbClr val="F59E0B">
                <a:alpha val="4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</a:t>
            </a:r>
            <a:endParaRPr lang="en-US" sz="1010" dirty="0"/>
          </a:p>
        </p:txBody>
      </p:sp>
      <p:sp>
        <p:nvSpPr>
          <p:cNvPr id="47" name="Text 41"/>
          <p:cNvSpPr/>
          <p:nvPr/>
        </p:nvSpPr>
        <p:spPr>
          <a:xfrm>
            <a:off x="5209877" y="3561308"/>
            <a:ext cx="2814191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Javier Salazar</a:t>
            </a:r>
            <a:endParaRPr lang="en-US" sz="840" dirty="0"/>
          </a:p>
        </p:txBody>
      </p:sp>
      <p:sp>
        <p:nvSpPr>
          <p:cNvPr id="48" name="Text 42"/>
          <p:cNvSpPr/>
          <p:nvPr/>
        </p:nvSpPr>
        <p:spPr>
          <a:xfrm>
            <a:off x="5209877" y="3689300"/>
            <a:ext cx="2814191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 — EPC-Intelligence LLC</a:t>
            </a:r>
            <a:endParaRPr lang="en-US" sz="620" dirty="0"/>
          </a:p>
        </p:txBody>
      </p:sp>
      <p:sp>
        <p:nvSpPr>
          <p:cNvPr id="49" name="Text 43"/>
          <p:cNvSpPr/>
          <p:nvPr/>
        </p:nvSpPr>
        <p:spPr>
          <a:xfrm>
            <a:off x="5304234" y="3836491"/>
            <a:ext cx="107754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jsalazar@epc-intelligence.ai</a:t>
            </a:r>
            <a:endParaRPr lang="en-US" sz="620" dirty="0"/>
          </a:p>
        </p:txBody>
      </p:sp>
      <p:pic>
        <p:nvPicPr>
          <p:cNvPr id="5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73051" y="3829133"/>
            <a:ext cx="132588" cy="132588"/>
          </a:xfrm>
          <a:prstGeom prst="rect">
            <a:avLst/>
          </a:prstGeom>
        </p:spPr>
      </p:pic>
      <p:sp>
        <p:nvSpPr>
          <p:cNvPr id="51" name="Text 44"/>
          <p:cNvSpPr/>
          <p:nvPr/>
        </p:nvSpPr>
        <p:spPr>
          <a:xfrm>
            <a:off x="6478488" y="3836491"/>
            <a:ext cx="692006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epc-intelligence.ai</a:t>
            </a:r>
            <a:endParaRPr lang="en-US" sz="620" dirty="0"/>
          </a:p>
        </p:txBody>
      </p:sp>
      <p:pic>
        <p:nvPicPr>
          <p:cNvPr id="52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47305" y="3829133"/>
            <a:ext cx="132588" cy="132588"/>
          </a:xfrm>
          <a:prstGeom prst="rect">
            <a:avLst/>
          </a:prstGeom>
        </p:spPr>
      </p:pic>
      <p:sp>
        <p:nvSpPr>
          <p:cNvPr id="53" name="Text 45"/>
          <p:cNvSpPr/>
          <p:nvPr/>
        </p:nvSpPr>
        <p:spPr>
          <a:xfrm>
            <a:off x="7302252" y="3836491"/>
            <a:ext cx="51257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Dallas, Texas</a:t>
            </a:r>
            <a:endParaRPr lang="en-US" sz="620" dirty="0"/>
          </a:p>
        </p:txBody>
      </p:sp>
      <p:pic>
        <p:nvPicPr>
          <p:cNvPr id="54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71069" y="3829133"/>
            <a:ext cx="132588" cy="132588"/>
          </a:xfrm>
          <a:prstGeom prst="rect">
            <a:avLst/>
          </a:prstGeom>
        </p:spPr>
      </p:pic>
      <p:sp>
        <p:nvSpPr>
          <p:cNvPr id="55" name="Text 46"/>
          <p:cNvSpPr/>
          <p:nvPr/>
        </p:nvSpPr>
        <p:spPr>
          <a:xfrm>
            <a:off x="0" y="4885283"/>
            <a:ext cx="9144000" cy="258217"/>
          </a:xfrm>
          <a:prstGeom prst="rect">
            <a:avLst/>
          </a:prstGeom>
          <a:solidFill>
            <a:srgbClr val="060E1A">
              <a:alpha val="5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7"/>
          <p:cNvSpPr/>
          <p:nvPr/>
        </p:nvSpPr>
        <p:spPr>
          <a:xfrm>
            <a:off x="0" y="4885283"/>
            <a:ext cx="9144000" cy="9525"/>
          </a:xfrm>
          <a:prstGeom prst="rect">
            <a:avLst/>
          </a:prstGeom>
          <a:solidFill>
            <a:srgbClr val="2563EB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48"/>
          <p:cNvSpPr/>
          <p:nvPr/>
        </p:nvSpPr>
        <p:spPr>
          <a:xfrm>
            <a:off x="429220" y="4965799"/>
            <a:ext cx="4753838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For Authorized Recipients Only | © 2026 EPC-Intelligence LLC | Engineering · Procurement · Construction</a:t>
            </a:r>
            <a:endParaRPr lang="en-US" sz="560" dirty="0"/>
          </a:p>
        </p:txBody>
      </p:sp>
      <p:sp>
        <p:nvSpPr>
          <p:cNvPr id="58" name="Text 49"/>
          <p:cNvSpPr/>
          <p:nvPr/>
        </p:nvSpPr>
        <p:spPr>
          <a:xfrm>
            <a:off x="6750844" y="4965799"/>
            <a:ext cx="216033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2026 EPC-Intelligence LLC — All Rights Reserved</a:t>
            </a:r>
            <a:endParaRPr lang="en-US" sz="560" dirty="0"/>
          </a:p>
        </p:txBody>
      </p:sp>
      <p:pic>
        <p:nvPicPr>
          <p:cNvPr id="59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11190" y="4952786"/>
            <a:ext cx="132588" cy="132588"/>
          </a:xfrm>
          <a:prstGeom prst="rect">
            <a:avLst/>
          </a:prstGeom>
        </p:spPr>
      </p:pic>
      <p:sp>
        <p:nvSpPr>
          <p:cNvPr id="60" name="Text 50"/>
          <p:cNvSpPr/>
          <p:nvPr/>
        </p:nvSpPr>
        <p:spPr>
          <a:xfrm>
            <a:off x="4667845" y="1096268"/>
            <a:ext cx="4066584" cy="21580"/>
          </a:xfrm>
          <a:custGeom>
            <a:avLst/>
            <a:gdLst/>
            <a:ahLst/>
            <a:cxnLst/>
            <a:rect l="l" t="t" r="r" b="b"/>
            <a:pathLst>
              <a:path w="4066584" h="21580">
                <a:moveTo>
                  <a:pt x="100330" y="0"/>
                </a:moveTo>
                <a:lnTo>
                  <a:pt x="3966255" y="0"/>
                </a:lnTo>
                <a:lnTo>
                  <a:pt x="3989363" y="2698"/>
                </a:lnTo>
                <a:lnTo>
                  <a:pt x="3998712" y="5395"/>
                </a:lnTo>
                <a:lnTo>
                  <a:pt x="4005731" y="8093"/>
                </a:lnTo>
                <a:lnTo>
                  <a:pt x="4011517" y="10790"/>
                </a:lnTo>
                <a:lnTo>
                  <a:pt x="4016499" y="13488"/>
                </a:lnTo>
                <a:lnTo>
                  <a:pt x="4020897" y="16185"/>
                </a:lnTo>
                <a:lnTo>
                  <a:pt x="4024842" y="18883"/>
                </a:lnTo>
                <a:lnTo>
                  <a:pt x="4028420" y="21580"/>
                </a:lnTo>
                <a:lnTo>
                  <a:pt x="38164" y="21580"/>
                </a:lnTo>
                <a:lnTo>
                  <a:pt x="41743" y="18883"/>
                </a:lnTo>
                <a:lnTo>
                  <a:pt x="45688" y="16185"/>
                </a:lnTo>
                <a:lnTo>
                  <a:pt x="50085" y="13488"/>
                </a:lnTo>
                <a:lnTo>
                  <a:pt x="55067" y="10790"/>
                </a:lnTo>
                <a:lnTo>
                  <a:pt x="60854" y="8093"/>
                </a:lnTo>
                <a:lnTo>
                  <a:pt x="67873" y="5395"/>
                </a:lnTo>
                <a:lnTo>
                  <a:pt x="77221" y="2698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50000">
                <a:srgbClr val="60A5FA"/>
              </a:gs>
              <a:gs pos="100000">
                <a:srgbClr val="F59E0B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2715220" cy="2715220"/>
          </a:xfrm>
          <a:prstGeom prst="rect">
            <a:avLst/>
          </a:prstGeom>
          <a:gradFill rotWithShape="1">
            <a:gsLst>
              <a:gs pos="0">
                <a:srgbClr val="2563EB">
                  <a:alpha val="13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858000" y="2857500"/>
            <a:ext cx="2286000" cy="2286000"/>
          </a:xfrm>
          <a:prstGeom prst="rect">
            <a:avLst/>
          </a:prstGeom>
          <a:gradFill rotWithShape="1">
            <a:gsLst>
              <a:gs pos="0">
                <a:srgbClr val="2563EB">
                  <a:alpha val="9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4828580"/>
            <a:ext cx="9144000" cy="314920"/>
          </a:xfrm>
          <a:prstGeom prst="rect">
            <a:avLst/>
          </a:prstGeom>
          <a:gradFill rotWithShape="1">
            <a:gsLst>
              <a:gs pos="0">
                <a:srgbClr val="2563EB">
                  <a:alpha val="18000"/>
                </a:srgbClr>
              </a:gs>
              <a:gs pos="100000">
                <a:srgbClr val="0A1628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0" y="4828580"/>
            <a:ext cx="9144000" cy="9525"/>
          </a:xfrm>
          <a:prstGeom prst="rect">
            <a:avLst/>
          </a:prstGeom>
          <a:solidFill>
            <a:srgbClr val="2563EB">
              <a:alpha val="14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00050" y="4969222"/>
            <a:ext cx="43160" cy="43160"/>
          </a:xfrm>
          <a:prstGeom prst="ellipse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92621" y="4926062"/>
            <a:ext cx="943302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Integrated Modules</a:t>
            </a:r>
            <a:endParaRPr lang="en-US" sz="680" dirty="0"/>
          </a:p>
        </p:txBody>
      </p:sp>
      <p:sp>
        <p:nvSpPr>
          <p:cNvPr id="10" name="Text 8"/>
          <p:cNvSpPr/>
          <p:nvPr/>
        </p:nvSpPr>
        <p:spPr>
          <a:xfrm>
            <a:off x="1578769" y="4969222"/>
            <a:ext cx="43160" cy="43160"/>
          </a:xfrm>
          <a:prstGeom prst="ellipse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671340" y="4926062"/>
            <a:ext cx="47967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AI Agents</a:t>
            </a:r>
            <a:endParaRPr lang="en-US" sz="680" dirty="0"/>
          </a:p>
        </p:txBody>
      </p:sp>
      <p:sp>
        <p:nvSpPr>
          <p:cNvPr id="12" name="Text 10"/>
          <p:cNvSpPr/>
          <p:nvPr/>
        </p:nvSpPr>
        <p:spPr>
          <a:xfrm>
            <a:off x="2336006" y="4969222"/>
            <a:ext cx="43160" cy="43160"/>
          </a:xfrm>
          <a:prstGeom prst="ellipse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428577" y="4926062"/>
            <a:ext cx="737681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Mediator Plugin</a:t>
            </a:r>
            <a:endParaRPr lang="en-US" sz="680" dirty="0"/>
          </a:p>
        </p:txBody>
      </p:sp>
      <p:sp>
        <p:nvSpPr>
          <p:cNvPr id="14" name="Text 12"/>
          <p:cNvSpPr/>
          <p:nvPr/>
        </p:nvSpPr>
        <p:spPr>
          <a:xfrm>
            <a:off x="3327797" y="4969222"/>
            <a:ext cx="43160" cy="43160"/>
          </a:xfrm>
          <a:prstGeom prst="ellipse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420368" y="4926062"/>
            <a:ext cx="67972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Vertical Suites</a:t>
            </a:r>
            <a:endParaRPr lang="en-US" sz="680" dirty="0"/>
          </a:p>
        </p:txBody>
      </p:sp>
      <p:sp>
        <p:nvSpPr>
          <p:cNvPr id="16" name="Text 14"/>
          <p:cNvSpPr/>
          <p:nvPr/>
        </p:nvSpPr>
        <p:spPr>
          <a:xfrm>
            <a:off x="7346752" y="4926062"/>
            <a:ext cx="153691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i="1" dirty="0">
                <a:solidFill>
                  <a:srgbClr val="94A3B8">
                    <a:alpha val="5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LLC  |  Confidential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409575" y="1131689"/>
            <a:ext cx="2686050" cy="13841"/>
          </a:xfrm>
          <a:custGeom>
            <a:avLst/>
            <a:gdLst/>
            <a:ahLst/>
            <a:cxnLst/>
            <a:rect l="l" t="t" r="r" b="b"/>
            <a:pathLst>
              <a:path w="2686050" h="13841">
                <a:moveTo>
                  <a:pt x="86360" y="0"/>
                </a:moveTo>
                <a:lnTo>
                  <a:pt x="2599690" y="0"/>
                </a:lnTo>
                <a:lnTo>
                  <a:pt x="2616890" y="1730"/>
                </a:lnTo>
                <a:lnTo>
                  <a:pt x="2623891" y="3460"/>
                </a:lnTo>
                <a:lnTo>
                  <a:pt x="2629178" y="5190"/>
                </a:lnTo>
                <a:lnTo>
                  <a:pt x="2633563" y="6920"/>
                </a:lnTo>
                <a:lnTo>
                  <a:pt x="2637364" y="8651"/>
                </a:lnTo>
                <a:lnTo>
                  <a:pt x="2640741" y="10381"/>
                </a:lnTo>
                <a:lnTo>
                  <a:pt x="2643793" y="12111"/>
                </a:lnTo>
                <a:lnTo>
                  <a:pt x="2646584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3228975" y="1131689"/>
            <a:ext cx="2686050" cy="13841"/>
          </a:xfrm>
          <a:custGeom>
            <a:avLst/>
            <a:gdLst/>
            <a:ahLst/>
            <a:cxnLst/>
            <a:rect l="l" t="t" r="r" b="b"/>
            <a:pathLst>
              <a:path w="2686050" h="13841">
                <a:moveTo>
                  <a:pt x="86360" y="0"/>
                </a:moveTo>
                <a:lnTo>
                  <a:pt x="2599690" y="0"/>
                </a:lnTo>
                <a:lnTo>
                  <a:pt x="2616890" y="1730"/>
                </a:lnTo>
                <a:lnTo>
                  <a:pt x="2623891" y="3460"/>
                </a:lnTo>
                <a:lnTo>
                  <a:pt x="2629178" y="5190"/>
                </a:lnTo>
                <a:lnTo>
                  <a:pt x="2633563" y="6920"/>
                </a:lnTo>
                <a:lnTo>
                  <a:pt x="2637364" y="8651"/>
                </a:lnTo>
                <a:lnTo>
                  <a:pt x="2640741" y="10381"/>
                </a:lnTo>
                <a:lnTo>
                  <a:pt x="2643793" y="12111"/>
                </a:lnTo>
                <a:lnTo>
                  <a:pt x="2646584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048375" y="1131689"/>
            <a:ext cx="2686050" cy="13841"/>
          </a:xfrm>
          <a:custGeom>
            <a:avLst/>
            <a:gdLst/>
            <a:ahLst/>
            <a:cxnLst/>
            <a:rect l="l" t="t" r="r" b="b"/>
            <a:pathLst>
              <a:path w="2686050" h="13841">
                <a:moveTo>
                  <a:pt x="86360" y="0"/>
                </a:moveTo>
                <a:lnTo>
                  <a:pt x="2599690" y="0"/>
                </a:lnTo>
                <a:lnTo>
                  <a:pt x="2616890" y="1730"/>
                </a:lnTo>
                <a:lnTo>
                  <a:pt x="2623891" y="3460"/>
                </a:lnTo>
                <a:lnTo>
                  <a:pt x="2629178" y="5190"/>
                </a:lnTo>
                <a:lnTo>
                  <a:pt x="2633563" y="6920"/>
                </a:lnTo>
                <a:lnTo>
                  <a:pt x="2637364" y="8651"/>
                </a:lnTo>
                <a:lnTo>
                  <a:pt x="2640741" y="10381"/>
                </a:lnTo>
                <a:lnTo>
                  <a:pt x="2643793" y="12111"/>
                </a:lnTo>
                <a:lnTo>
                  <a:pt x="2646584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09575" y="3074789"/>
            <a:ext cx="2686050" cy="13841"/>
          </a:xfrm>
          <a:custGeom>
            <a:avLst/>
            <a:gdLst/>
            <a:ahLst/>
            <a:cxnLst/>
            <a:rect l="l" t="t" r="r" b="b"/>
            <a:pathLst>
              <a:path w="2686050" h="13841">
                <a:moveTo>
                  <a:pt x="86360" y="0"/>
                </a:moveTo>
                <a:lnTo>
                  <a:pt x="2599690" y="0"/>
                </a:lnTo>
                <a:lnTo>
                  <a:pt x="2616890" y="1730"/>
                </a:lnTo>
                <a:lnTo>
                  <a:pt x="2623891" y="3460"/>
                </a:lnTo>
                <a:lnTo>
                  <a:pt x="2629178" y="5190"/>
                </a:lnTo>
                <a:lnTo>
                  <a:pt x="2633563" y="6920"/>
                </a:lnTo>
                <a:lnTo>
                  <a:pt x="2637364" y="8651"/>
                </a:lnTo>
                <a:lnTo>
                  <a:pt x="2640741" y="10381"/>
                </a:lnTo>
                <a:lnTo>
                  <a:pt x="2643793" y="12111"/>
                </a:lnTo>
                <a:lnTo>
                  <a:pt x="2646584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3228975" y="3074789"/>
            <a:ext cx="2686050" cy="13841"/>
          </a:xfrm>
          <a:custGeom>
            <a:avLst/>
            <a:gdLst/>
            <a:ahLst/>
            <a:cxnLst/>
            <a:rect l="l" t="t" r="r" b="b"/>
            <a:pathLst>
              <a:path w="2686050" h="13841">
                <a:moveTo>
                  <a:pt x="86360" y="0"/>
                </a:moveTo>
                <a:lnTo>
                  <a:pt x="2599690" y="0"/>
                </a:lnTo>
                <a:lnTo>
                  <a:pt x="2616890" y="1730"/>
                </a:lnTo>
                <a:lnTo>
                  <a:pt x="2623891" y="3460"/>
                </a:lnTo>
                <a:lnTo>
                  <a:pt x="2629178" y="5190"/>
                </a:lnTo>
                <a:lnTo>
                  <a:pt x="2633563" y="6920"/>
                </a:lnTo>
                <a:lnTo>
                  <a:pt x="2637364" y="8651"/>
                </a:lnTo>
                <a:lnTo>
                  <a:pt x="2640741" y="10381"/>
                </a:lnTo>
                <a:lnTo>
                  <a:pt x="2643793" y="12111"/>
                </a:lnTo>
                <a:lnTo>
                  <a:pt x="2646584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048375" y="3074789"/>
            <a:ext cx="2686050" cy="13841"/>
          </a:xfrm>
          <a:custGeom>
            <a:avLst/>
            <a:gdLst/>
            <a:ahLst/>
            <a:cxnLst/>
            <a:rect l="l" t="t" r="r" b="b"/>
            <a:pathLst>
              <a:path w="2686050" h="13841">
                <a:moveTo>
                  <a:pt x="86360" y="0"/>
                </a:moveTo>
                <a:lnTo>
                  <a:pt x="2599690" y="0"/>
                </a:lnTo>
                <a:lnTo>
                  <a:pt x="2616890" y="1730"/>
                </a:lnTo>
                <a:lnTo>
                  <a:pt x="2623891" y="3460"/>
                </a:lnTo>
                <a:lnTo>
                  <a:pt x="2629178" y="5190"/>
                </a:lnTo>
                <a:lnTo>
                  <a:pt x="2633563" y="6920"/>
                </a:lnTo>
                <a:lnTo>
                  <a:pt x="2637364" y="8651"/>
                </a:lnTo>
                <a:lnTo>
                  <a:pt x="2640741" y="10381"/>
                </a:lnTo>
                <a:lnTo>
                  <a:pt x="2643793" y="12111"/>
                </a:lnTo>
                <a:lnTo>
                  <a:pt x="2646584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00050" y="314920"/>
            <a:ext cx="372070" cy="29170"/>
          </a:xfrm>
          <a:prstGeom prst="roundRect">
            <a:avLst>
              <a:gd name="adj" fmla="val 47892"/>
            </a:avLst>
          </a:pr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00050" y="415082"/>
            <a:ext cx="3225530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4"/>
              </a:lnSpc>
              <a:buNone/>
            </a:pPr>
            <a:r>
              <a:rPr lang="en-US" sz="2140" spc="-3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EPC-Intelligence Platform</a:t>
            </a:r>
            <a:endParaRPr lang="en-US" sz="2140" dirty="0"/>
          </a:p>
        </p:txBody>
      </p:sp>
      <p:sp>
        <p:nvSpPr>
          <p:cNvPr id="25" name="Text 23"/>
          <p:cNvSpPr/>
          <p:nvPr/>
        </p:nvSpPr>
        <p:spPr>
          <a:xfrm>
            <a:off x="3558034" y="553641"/>
            <a:ext cx="775097" cy="181228"/>
          </a:xfrm>
          <a:prstGeom prst="roundRect">
            <a:avLst>
              <a:gd name="adj" fmla="val 16118"/>
            </a:avLst>
          </a:prstGeom>
          <a:solidFill>
            <a:srgbClr val="2563EB">
              <a:alpha val="15000"/>
            </a:srgbClr>
          </a:solidFill>
          <a:ln w="9525">
            <a:solidFill>
              <a:srgbClr val="2563EB">
                <a:alpha val="35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620" dirty="0"/>
          </a:p>
        </p:txBody>
      </p:sp>
      <p:sp>
        <p:nvSpPr>
          <p:cNvPr id="26" name="Text 24"/>
          <p:cNvSpPr/>
          <p:nvPr/>
        </p:nvSpPr>
        <p:spPr>
          <a:xfrm>
            <a:off x="400050" y="761554"/>
            <a:ext cx="917829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spcBef>
                <a:spcPts val="340"/>
              </a:spcBef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unified AI-powered platform purpose-built for capital program delivery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00050" y="1122164"/>
            <a:ext cx="2705100" cy="1828800"/>
          </a:xfrm>
          <a:prstGeom prst="roundRect">
            <a:avLst>
              <a:gd name="adj" fmla="val 4722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553045" y="1289149"/>
            <a:ext cx="314920" cy="314920"/>
          </a:xfrm>
          <a:prstGeom prst="roundRect">
            <a:avLst>
              <a:gd name="adj" fmla="val 22584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4137" y="1380241"/>
            <a:ext cx="132588" cy="132588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553045" y="1690390"/>
            <a:ext cx="2567047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580" b="1" spc="-30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14</a:t>
            </a:r>
            <a:endParaRPr lang="en-US" sz="1580" dirty="0"/>
          </a:p>
        </p:txBody>
      </p:sp>
      <p:sp>
        <p:nvSpPr>
          <p:cNvPr id="31" name="Text 28"/>
          <p:cNvSpPr/>
          <p:nvPr/>
        </p:nvSpPr>
        <p:spPr>
          <a:xfrm>
            <a:off x="553045" y="1948160"/>
            <a:ext cx="2639020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Modules</a:t>
            </a:r>
            <a:endParaRPr lang="en-US" sz="840" dirty="0"/>
          </a:p>
        </p:txBody>
      </p:sp>
      <p:sp>
        <p:nvSpPr>
          <p:cNvPr id="32" name="Text 29"/>
          <p:cNvSpPr/>
          <p:nvPr/>
        </p:nvSpPr>
        <p:spPr>
          <a:xfrm>
            <a:off x="553045" y="2133302"/>
            <a:ext cx="2447092" cy="423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program management covering EVM, RFIs, cost forecasting, change orders, BIM, subcontractors, field inspection &amp; more.</a:t>
            </a:r>
            <a:endParaRPr lang="en-US" sz="730" dirty="0"/>
          </a:p>
        </p:txBody>
      </p:sp>
      <p:sp>
        <p:nvSpPr>
          <p:cNvPr id="33" name="Text 30"/>
          <p:cNvSpPr/>
          <p:nvPr/>
        </p:nvSpPr>
        <p:spPr>
          <a:xfrm>
            <a:off x="3219450" y="1122164"/>
            <a:ext cx="2705100" cy="1828800"/>
          </a:xfrm>
          <a:prstGeom prst="roundRect">
            <a:avLst>
              <a:gd name="adj" fmla="val 4722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1"/>
          <p:cNvSpPr/>
          <p:nvPr/>
        </p:nvSpPr>
        <p:spPr>
          <a:xfrm>
            <a:off x="3372445" y="1289149"/>
            <a:ext cx="314920" cy="314920"/>
          </a:xfrm>
          <a:prstGeom prst="roundRect">
            <a:avLst>
              <a:gd name="adj" fmla="val 22584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3537" y="1380241"/>
            <a:ext cx="132588" cy="132588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3372445" y="1690390"/>
            <a:ext cx="2567047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580" b="1" spc="-30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9</a:t>
            </a:r>
            <a:endParaRPr lang="en-US" sz="1580" dirty="0"/>
          </a:p>
        </p:txBody>
      </p:sp>
      <p:sp>
        <p:nvSpPr>
          <p:cNvPr id="37" name="Text 33"/>
          <p:cNvSpPr/>
          <p:nvPr/>
        </p:nvSpPr>
        <p:spPr>
          <a:xfrm>
            <a:off x="3372445" y="1948160"/>
            <a:ext cx="2639020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Specialized AI Agents</a:t>
            </a:r>
            <a:endParaRPr lang="en-US" sz="840" dirty="0"/>
          </a:p>
        </p:txBody>
      </p:sp>
      <p:sp>
        <p:nvSpPr>
          <p:cNvPr id="38" name="Text 34"/>
          <p:cNvSpPr/>
          <p:nvPr/>
        </p:nvSpPr>
        <p:spPr>
          <a:xfrm>
            <a:off x="3372445" y="2133302"/>
            <a:ext cx="2447092" cy="423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intelligence across EVM, risk, schedule, compliance, cost, subcontractor performance &amp; agency communications.</a:t>
            </a:r>
            <a:endParaRPr lang="en-US" sz="730" dirty="0"/>
          </a:p>
        </p:txBody>
      </p:sp>
      <p:sp>
        <p:nvSpPr>
          <p:cNvPr id="39" name="Text 35"/>
          <p:cNvSpPr/>
          <p:nvPr/>
        </p:nvSpPr>
        <p:spPr>
          <a:xfrm>
            <a:off x="6038850" y="1122164"/>
            <a:ext cx="2705100" cy="1828800"/>
          </a:xfrm>
          <a:prstGeom prst="roundRect">
            <a:avLst>
              <a:gd name="adj" fmla="val 4722"/>
            </a:avLst>
          </a:prstGeom>
          <a:gradFill rotWithShape="1">
            <a:gsLst>
              <a:gs pos="80000">
                <a:srgbClr val="0F1E36"/>
              </a:gs>
              <a:gs pos="100000">
                <a:srgbClr val="2563EB">
                  <a:alpha val="8000"/>
                </a:srgbClr>
              </a:gs>
            </a:gsLst>
            <a:lin ang="2700000" scaled="1"/>
          </a:gradFill>
          <a:ln w="9525">
            <a:solidFill>
              <a:srgbClr val="2563EB">
                <a:alpha val="2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6"/>
          <p:cNvSpPr/>
          <p:nvPr/>
        </p:nvSpPr>
        <p:spPr>
          <a:xfrm>
            <a:off x="6191845" y="1289149"/>
            <a:ext cx="314920" cy="314920"/>
          </a:xfrm>
          <a:prstGeom prst="roundRect">
            <a:avLst>
              <a:gd name="adj" fmla="val 22584"/>
            </a:avLst>
          </a:prstGeom>
          <a:solidFill>
            <a:srgbClr val="2563EB">
              <a:alpha val="25000"/>
            </a:srgbClr>
          </a:solidFill>
          <a:ln w="9525">
            <a:solidFill>
              <a:srgbClr val="2563EB">
                <a:alpha val="5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2937" y="1380241"/>
            <a:ext cx="132588" cy="132588"/>
          </a:xfrm>
          <a:prstGeom prst="rect">
            <a:avLst/>
          </a:prstGeom>
        </p:spPr>
      </p:pic>
      <p:sp>
        <p:nvSpPr>
          <p:cNvPr id="42" name="Text 37"/>
          <p:cNvSpPr/>
          <p:nvPr/>
        </p:nvSpPr>
        <p:spPr>
          <a:xfrm>
            <a:off x="6191845" y="1690390"/>
            <a:ext cx="2567047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580" b="1" spc="-30" kern="0" dirty="0">
                <a:solidFill>
                  <a:srgbClr val="93C5FD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AI</a:t>
            </a:r>
            <a:endParaRPr lang="en-US" sz="1580" dirty="0"/>
          </a:p>
        </p:txBody>
      </p:sp>
      <p:sp>
        <p:nvSpPr>
          <p:cNvPr id="43" name="Text 38"/>
          <p:cNvSpPr/>
          <p:nvPr/>
        </p:nvSpPr>
        <p:spPr>
          <a:xfrm>
            <a:off x="6191845" y="1948160"/>
            <a:ext cx="2639020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Plugin</a:t>
            </a:r>
            <a:endParaRPr lang="en-US" sz="840" dirty="0"/>
          </a:p>
        </p:txBody>
      </p:sp>
      <p:sp>
        <p:nvSpPr>
          <p:cNvPr id="44" name="Text 39"/>
          <p:cNvSpPr/>
          <p:nvPr/>
        </p:nvSpPr>
        <p:spPr>
          <a:xfrm>
            <a:off x="6191845" y="2133302"/>
            <a:ext cx="2447092" cy="423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Cross-module AI orchestration layer — agents collaborate, resolve conflicts autonomously, and escalate with full context via HITL.</a:t>
            </a:r>
            <a:endParaRPr lang="en-US" sz="730" dirty="0"/>
          </a:p>
        </p:txBody>
      </p:sp>
      <p:sp>
        <p:nvSpPr>
          <p:cNvPr id="45" name="Text 40"/>
          <p:cNvSpPr/>
          <p:nvPr/>
        </p:nvSpPr>
        <p:spPr>
          <a:xfrm>
            <a:off x="6191845" y="2622798"/>
            <a:ext cx="263902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620" b="1" spc="25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CORE DIFFERENTIATOR</a:t>
            </a:r>
            <a:endParaRPr lang="en-US" sz="1200" dirty="0"/>
          </a:p>
        </p:txBody>
      </p:sp>
      <p:sp>
        <p:nvSpPr>
          <p:cNvPr id="46" name="Text 41"/>
          <p:cNvSpPr/>
          <p:nvPr/>
        </p:nvSpPr>
        <p:spPr>
          <a:xfrm>
            <a:off x="400050" y="3065264"/>
            <a:ext cx="2705100" cy="1828800"/>
          </a:xfrm>
          <a:prstGeom prst="roundRect">
            <a:avLst>
              <a:gd name="adj" fmla="val 4722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42"/>
          <p:cNvSpPr/>
          <p:nvPr/>
        </p:nvSpPr>
        <p:spPr>
          <a:xfrm>
            <a:off x="553045" y="3232249"/>
            <a:ext cx="314920" cy="314920"/>
          </a:xfrm>
          <a:prstGeom prst="roundRect">
            <a:avLst>
              <a:gd name="adj" fmla="val 22584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137" y="3323341"/>
            <a:ext cx="132588" cy="132588"/>
          </a:xfrm>
          <a:prstGeom prst="rect">
            <a:avLst/>
          </a:prstGeom>
        </p:spPr>
      </p:pic>
      <p:sp>
        <p:nvSpPr>
          <p:cNvPr id="49" name="Text 43"/>
          <p:cNvSpPr/>
          <p:nvPr/>
        </p:nvSpPr>
        <p:spPr>
          <a:xfrm>
            <a:off x="553045" y="3633490"/>
            <a:ext cx="2567047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80"/>
              </a:lnSpc>
              <a:buNone/>
            </a:pPr>
            <a:r>
              <a:rPr lang="en-US" sz="1580" b="1" spc="-30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5</a:t>
            </a:r>
            <a:endParaRPr lang="en-US" sz="1580" dirty="0"/>
          </a:p>
        </p:txBody>
      </p:sp>
      <p:sp>
        <p:nvSpPr>
          <p:cNvPr id="50" name="Text 44"/>
          <p:cNvSpPr/>
          <p:nvPr/>
        </p:nvSpPr>
        <p:spPr>
          <a:xfrm>
            <a:off x="553045" y="3891260"/>
            <a:ext cx="2639020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Suites</a:t>
            </a:r>
            <a:endParaRPr lang="en-US" sz="840" dirty="0"/>
          </a:p>
        </p:txBody>
      </p:sp>
      <p:sp>
        <p:nvSpPr>
          <p:cNvPr id="51" name="Text 45"/>
          <p:cNvSpPr/>
          <p:nvPr/>
        </p:nvSpPr>
        <p:spPr>
          <a:xfrm>
            <a:off x="553045" y="4076402"/>
            <a:ext cx="2447092" cy="423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Industry-specific precision for Infrastructure, Aviation (AeroConstruct), Healthcare (HealthBuild), K-12 &amp; Core EPC programs.</a:t>
            </a:r>
            <a:endParaRPr lang="en-US" sz="730" dirty="0"/>
          </a:p>
        </p:txBody>
      </p:sp>
      <p:sp>
        <p:nvSpPr>
          <p:cNvPr id="52" name="Text 46"/>
          <p:cNvSpPr/>
          <p:nvPr/>
        </p:nvSpPr>
        <p:spPr>
          <a:xfrm>
            <a:off x="3219450" y="3065264"/>
            <a:ext cx="2705100" cy="1828800"/>
          </a:xfrm>
          <a:prstGeom prst="roundRect">
            <a:avLst>
              <a:gd name="adj" fmla="val 4722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3" name="Text 47"/>
          <p:cNvSpPr/>
          <p:nvPr/>
        </p:nvSpPr>
        <p:spPr>
          <a:xfrm>
            <a:off x="3372445" y="3232249"/>
            <a:ext cx="314920" cy="314920"/>
          </a:xfrm>
          <a:prstGeom prst="roundRect">
            <a:avLst>
              <a:gd name="adj" fmla="val 22584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4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63537" y="3323341"/>
            <a:ext cx="132588" cy="132588"/>
          </a:xfrm>
          <a:prstGeom prst="rect">
            <a:avLst/>
          </a:prstGeom>
        </p:spPr>
      </p:pic>
      <p:sp>
        <p:nvSpPr>
          <p:cNvPr id="55" name="Text 48"/>
          <p:cNvSpPr/>
          <p:nvPr/>
        </p:nvSpPr>
        <p:spPr>
          <a:xfrm>
            <a:off x="3372445" y="3647331"/>
            <a:ext cx="263902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0"/>
              </a:lnSpc>
              <a:buNone/>
            </a:pPr>
            <a:r>
              <a:rPr lang="en-US" sz="1240" b="1" spc="-30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EVM</a:t>
            </a:r>
            <a:endParaRPr lang="en-US" sz="1240" dirty="0"/>
          </a:p>
        </p:txBody>
      </p:sp>
      <p:sp>
        <p:nvSpPr>
          <p:cNvPr id="56" name="Text 49"/>
          <p:cNvSpPr/>
          <p:nvPr/>
        </p:nvSpPr>
        <p:spPr>
          <a:xfrm>
            <a:off x="3372445" y="3861941"/>
            <a:ext cx="2639020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Earned Value</a:t>
            </a:r>
            <a:endParaRPr lang="en-US" sz="840" dirty="0"/>
          </a:p>
        </p:txBody>
      </p:sp>
      <p:sp>
        <p:nvSpPr>
          <p:cNvPr id="57" name="Text 50"/>
          <p:cNvSpPr/>
          <p:nvPr/>
        </p:nvSpPr>
        <p:spPr>
          <a:xfrm>
            <a:off x="3372445" y="4047083"/>
            <a:ext cx="2447092" cy="423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Enterprise-scale EVM with live cost forecasting, SPI/CPI tracking, and multi-project portfolio reporting across all program tiers.</a:t>
            </a:r>
            <a:endParaRPr lang="en-US" sz="730" dirty="0"/>
          </a:p>
        </p:txBody>
      </p:sp>
      <p:sp>
        <p:nvSpPr>
          <p:cNvPr id="58" name="Text 51"/>
          <p:cNvSpPr/>
          <p:nvPr/>
        </p:nvSpPr>
        <p:spPr>
          <a:xfrm>
            <a:off x="6038850" y="3065264"/>
            <a:ext cx="2705100" cy="1828800"/>
          </a:xfrm>
          <a:prstGeom prst="roundRect">
            <a:avLst>
              <a:gd name="adj" fmla="val 4722"/>
            </a:avLst>
          </a:prstGeom>
          <a:solidFill>
            <a:srgbClr val="0F1E36"/>
          </a:solidFill>
          <a:ln w="9525">
            <a:solidFill>
              <a:srgbClr val="FFFFFF">
                <a:alpha val="7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52"/>
          <p:cNvSpPr/>
          <p:nvPr/>
        </p:nvSpPr>
        <p:spPr>
          <a:xfrm>
            <a:off x="6191845" y="3232249"/>
            <a:ext cx="314920" cy="314920"/>
          </a:xfrm>
          <a:prstGeom prst="roundRect">
            <a:avLst>
              <a:gd name="adj" fmla="val 22584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8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82937" y="3323341"/>
            <a:ext cx="132588" cy="132588"/>
          </a:xfrm>
          <a:prstGeom prst="rect">
            <a:avLst/>
          </a:prstGeom>
        </p:spPr>
      </p:pic>
      <p:sp>
        <p:nvSpPr>
          <p:cNvPr id="61" name="Text 53"/>
          <p:cNvSpPr/>
          <p:nvPr/>
        </p:nvSpPr>
        <p:spPr>
          <a:xfrm>
            <a:off x="6191845" y="3647331"/>
            <a:ext cx="262533" cy="167476"/>
          </a:xfrm>
          <a:prstGeom prst="roundRect">
            <a:avLst>
              <a:gd name="adj" fmla="val 12891"/>
            </a:avLst>
          </a:prstGeom>
          <a:solidFill>
            <a:srgbClr val="2563EB">
              <a:alpha val="12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FAA</a:t>
            </a:r>
            <a:endParaRPr lang="en-US" sz="620" dirty="0"/>
          </a:p>
        </p:txBody>
      </p:sp>
      <p:sp>
        <p:nvSpPr>
          <p:cNvPr id="62" name="Text 54"/>
          <p:cNvSpPr/>
          <p:nvPr/>
        </p:nvSpPr>
        <p:spPr>
          <a:xfrm>
            <a:off x="6497538" y="3647331"/>
            <a:ext cx="253901" cy="167476"/>
          </a:xfrm>
          <a:prstGeom prst="roundRect">
            <a:avLst>
              <a:gd name="adj" fmla="val 12891"/>
            </a:avLst>
          </a:prstGeom>
          <a:solidFill>
            <a:srgbClr val="2563EB">
              <a:alpha val="12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TJC</a:t>
            </a:r>
            <a:endParaRPr lang="en-US" sz="620" dirty="0"/>
          </a:p>
        </p:txBody>
      </p:sp>
      <p:sp>
        <p:nvSpPr>
          <p:cNvPr id="63" name="Text 55"/>
          <p:cNvSpPr/>
          <p:nvPr/>
        </p:nvSpPr>
        <p:spPr>
          <a:xfrm>
            <a:off x="6794599" y="3647331"/>
            <a:ext cx="262533" cy="167476"/>
          </a:xfrm>
          <a:prstGeom prst="roundRect">
            <a:avLst>
              <a:gd name="adj" fmla="val 12891"/>
            </a:avLst>
          </a:prstGeom>
          <a:solidFill>
            <a:srgbClr val="2563EB">
              <a:alpha val="12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</a:t>
            </a:r>
            <a:endParaRPr lang="en-US" sz="620" dirty="0"/>
          </a:p>
        </p:txBody>
      </p:sp>
      <p:sp>
        <p:nvSpPr>
          <p:cNvPr id="64" name="Text 56"/>
          <p:cNvSpPr/>
          <p:nvPr/>
        </p:nvSpPr>
        <p:spPr>
          <a:xfrm>
            <a:off x="7100292" y="3647331"/>
            <a:ext cx="362992" cy="167476"/>
          </a:xfrm>
          <a:prstGeom prst="roundRect">
            <a:avLst>
              <a:gd name="adj" fmla="val 12891"/>
            </a:avLst>
          </a:prstGeom>
          <a:solidFill>
            <a:srgbClr val="2563EB">
              <a:alpha val="12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TxDOT</a:t>
            </a:r>
            <a:endParaRPr lang="en-US" sz="620" dirty="0"/>
          </a:p>
        </p:txBody>
      </p:sp>
      <p:sp>
        <p:nvSpPr>
          <p:cNvPr id="65" name="Text 57"/>
          <p:cNvSpPr/>
          <p:nvPr/>
        </p:nvSpPr>
        <p:spPr>
          <a:xfrm>
            <a:off x="6191845" y="3856732"/>
            <a:ext cx="2639020" cy="127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Compliance</a:t>
            </a:r>
            <a:endParaRPr lang="en-US" sz="840" dirty="0"/>
          </a:p>
        </p:txBody>
      </p:sp>
      <p:sp>
        <p:nvSpPr>
          <p:cNvPr id="66" name="Text 58"/>
          <p:cNvSpPr/>
          <p:nvPr/>
        </p:nvSpPr>
        <p:spPr>
          <a:xfrm>
            <a:off x="6191845" y="4041874"/>
            <a:ext cx="2447092" cy="423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compliance intelligence — no bolt-on modules. FAA, TJC, TEA &amp; TxDOT standards embedded at the platform core.</a:t>
            </a:r>
            <a:endParaRPr lang="en-US" sz="7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286500" y="0"/>
            <a:ext cx="2857500" cy="2571750"/>
          </a:xfrm>
          <a:prstGeom prst="ellipse">
            <a:avLst/>
          </a:prstGeom>
          <a:gradFill rotWithShape="1">
            <a:gsLst>
              <a:gs pos="0">
                <a:srgbClr val="2563EB">
                  <a:alpha val="9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3143250"/>
            <a:ext cx="2143720" cy="2000250"/>
          </a:xfrm>
          <a:prstGeom prst="ellipse">
            <a:avLst/>
          </a:prstGeom>
          <a:gradFill rotWithShape="1">
            <a:gsLst>
              <a:gs pos="0">
                <a:srgbClr val="2563EB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0"/>
            <a:ext cx="43160" cy="5143500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50000">
                <a:srgbClr val="1E40AF"/>
              </a:gs>
              <a:gs pos="100000">
                <a:srgbClr val="93C5FD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53045" y="1367135"/>
            <a:ext cx="1909172" cy="29170"/>
          </a:xfrm>
          <a:custGeom>
            <a:avLst/>
            <a:gdLst/>
            <a:ahLst/>
            <a:cxnLst/>
            <a:rect l="l" t="t" r="r" b="b"/>
            <a:pathLst>
              <a:path w="1909172" h="29170">
                <a:moveTo>
                  <a:pt x="114300" y="0"/>
                </a:moveTo>
                <a:lnTo>
                  <a:pt x="1794872" y="0"/>
                </a:lnTo>
                <a:lnTo>
                  <a:pt x="1823512" y="3646"/>
                </a:lnTo>
                <a:lnTo>
                  <a:pt x="1835045" y="7293"/>
                </a:lnTo>
                <a:lnTo>
                  <a:pt x="1843667" y="10939"/>
                </a:lnTo>
                <a:lnTo>
                  <a:pt x="1850742" y="14585"/>
                </a:lnTo>
                <a:lnTo>
                  <a:pt x="1856802" y="18231"/>
                </a:lnTo>
                <a:lnTo>
                  <a:pt x="1862122" y="21878"/>
                </a:lnTo>
                <a:lnTo>
                  <a:pt x="1866867" y="25524"/>
                </a:lnTo>
                <a:lnTo>
                  <a:pt x="1871144" y="29170"/>
                </a:lnTo>
                <a:lnTo>
                  <a:pt x="38028" y="29170"/>
                </a:lnTo>
                <a:lnTo>
                  <a:pt x="42305" y="25524"/>
                </a:lnTo>
                <a:lnTo>
                  <a:pt x="47050" y="21878"/>
                </a:lnTo>
                <a:lnTo>
                  <a:pt x="52370" y="18231"/>
                </a:lnTo>
                <a:lnTo>
                  <a:pt x="58430" y="14585"/>
                </a:lnTo>
                <a:lnTo>
                  <a:pt x="65505" y="10939"/>
                </a:lnTo>
                <a:lnTo>
                  <a:pt x="74127" y="7293"/>
                </a:lnTo>
                <a:lnTo>
                  <a:pt x="85660" y="3646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60A5FA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624733" y="1367135"/>
            <a:ext cx="1909172" cy="29170"/>
          </a:xfrm>
          <a:custGeom>
            <a:avLst/>
            <a:gdLst/>
            <a:ahLst/>
            <a:cxnLst/>
            <a:rect l="l" t="t" r="r" b="b"/>
            <a:pathLst>
              <a:path w="1909172" h="29170">
                <a:moveTo>
                  <a:pt x="114300" y="0"/>
                </a:moveTo>
                <a:lnTo>
                  <a:pt x="1794872" y="0"/>
                </a:lnTo>
                <a:lnTo>
                  <a:pt x="1823512" y="3646"/>
                </a:lnTo>
                <a:lnTo>
                  <a:pt x="1835045" y="7293"/>
                </a:lnTo>
                <a:lnTo>
                  <a:pt x="1843667" y="10939"/>
                </a:lnTo>
                <a:lnTo>
                  <a:pt x="1850742" y="14585"/>
                </a:lnTo>
                <a:lnTo>
                  <a:pt x="1856802" y="18231"/>
                </a:lnTo>
                <a:lnTo>
                  <a:pt x="1862122" y="21878"/>
                </a:lnTo>
                <a:lnTo>
                  <a:pt x="1866867" y="25524"/>
                </a:lnTo>
                <a:lnTo>
                  <a:pt x="1871144" y="29170"/>
                </a:lnTo>
                <a:lnTo>
                  <a:pt x="38028" y="29170"/>
                </a:lnTo>
                <a:lnTo>
                  <a:pt x="42305" y="25524"/>
                </a:lnTo>
                <a:lnTo>
                  <a:pt x="47050" y="21878"/>
                </a:lnTo>
                <a:lnTo>
                  <a:pt x="52370" y="18231"/>
                </a:lnTo>
                <a:lnTo>
                  <a:pt x="58430" y="14585"/>
                </a:lnTo>
                <a:lnTo>
                  <a:pt x="65505" y="10939"/>
                </a:lnTo>
                <a:lnTo>
                  <a:pt x="74127" y="7293"/>
                </a:lnTo>
                <a:lnTo>
                  <a:pt x="85660" y="3646"/>
                </a:lnTo>
                <a:close/>
              </a:path>
            </a:pathLst>
          </a:custGeom>
          <a:gradFill rotWithShape="1">
            <a:gsLst>
              <a:gs pos="0">
                <a:srgbClr val="0EA5E9"/>
              </a:gs>
              <a:gs pos="100000">
                <a:srgbClr val="38BDF8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696420" y="1367135"/>
            <a:ext cx="1909172" cy="29170"/>
          </a:xfrm>
          <a:custGeom>
            <a:avLst/>
            <a:gdLst/>
            <a:ahLst/>
            <a:cxnLst/>
            <a:rect l="l" t="t" r="r" b="b"/>
            <a:pathLst>
              <a:path w="1909172" h="29170">
                <a:moveTo>
                  <a:pt x="114300" y="0"/>
                </a:moveTo>
                <a:lnTo>
                  <a:pt x="1794872" y="0"/>
                </a:lnTo>
                <a:lnTo>
                  <a:pt x="1823512" y="3646"/>
                </a:lnTo>
                <a:lnTo>
                  <a:pt x="1835045" y="7293"/>
                </a:lnTo>
                <a:lnTo>
                  <a:pt x="1843667" y="10939"/>
                </a:lnTo>
                <a:lnTo>
                  <a:pt x="1850742" y="14585"/>
                </a:lnTo>
                <a:lnTo>
                  <a:pt x="1856802" y="18231"/>
                </a:lnTo>
                <a:lnTo>
                  <a:pt x="1862122" y="21878"/>
                </a:lnTo>
                <a:lnTo>
                  <a:pt x="1866867" y="25524"/>
                </a:lnTo>
                <a:lnTo>
                  <a:pt x="1871144" y="29170"/>
                </a:lnTo>
                <a:lnTo>
                  <a:pt x="38028" y="29170"/>
                </a:lnTo>
                <a:lnTo>
                  <a:pt x="42305" y="25524"/>
                </a:lnTo>
                <a:lnTo>
                  <a:pt x="47050" y="21878"/>
                </a:lnTo>
                <a:lnTo>
                  <a:pt x="52370" y="18231"/>
                </a:lnTo>
                <a:lnTo>
                  <a:pt x="58430" y="14585"/>
                </a:lnTo>
                <a:lnTo>
                  <a:pt x="65505" y="10939"/>
                </a:lnTo>
                <a:lnTo>
                  <a:pt x="74127" y="7293"/>
                </a:lnTo>
                <a:lnTo>
                  <a:pt x="85660" y="3646"/>
                </a:lnTo>
                <a:close/>
              </a:path>
            </a:pathLst>
          </a:custGeom>
          <a:gradFill rotWithShape="1">
            <a:gsLst>
              <a:gs pos="0">
                <a:srgbClr val="0D9488"/>
              </a:gs>
              <a:gs pos="100000">
                <a:srgbClr val="2DD4BF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768108" y="1367135"/>
            <a:ext cx="1909172" cy="29170"/>
          </a:xfrm>
          <a:custGeom>
            <a:avLst/>
            <a:gdLst/>
            <a:ahLst/>
            <a:cxnLst/>
            <a:rect l="l" t="t" r="r" b="b"/>
            <a:pathLst>
              <a:path w="1909172" h="29170">
                <a:moveTo>
                  <a:pt x="114300" y="0"/>
                </a:moveTo>
                <a:lnTo>
                  <a:pt x="1794872" y="0"/>
                </a:lnTo>
                <a:lnTo>
                  <a:pt x="1823512" y="3646"/>
                </a:lnTo>
                <a:lnTo>
                  <a:pt x="1835045" y="7293"/>
                </a:lnTo>
                <a:lnTo>
                  <a:pt x="1843667" y="10939"/>
                </a:lnTo>
                <a:lnTo>
                  <a:pt x="1850742" y="14585"/>
                </a:lnTo>
                <a:lnTo>
                  <a:pt x="1856802" y="18231"/>
                </a:lnTo>
                <a:lnTo>
                  <a:pt x="1862122" y="21878"/>
                </a:lnTo>
                <a:lnTo>
                  <a:pt x="1866867" y="25524"/>
                </a:lnTo>
                <a:lnTo>
                  <a:pt x="1871144" y="29170"/>
                </a:lnTo>
                <a:lnTo>
                  <a:pt x="38028" y="29170"/>
                </a:lnTo>
                <a:lnTo>
                  <a:pt x="42305" y="25524"/>
                </a:lnTo>
                <a:lnTo>
                  <a:pt x="47050" y="21878"/>
                </a:lnTo>
                <a:lnTo>
                  <a:pt x="52370" y="18231"/>
                </a:lnTo>
                <a:lnTo>
                  <a:pt x="58430" y="14585"/>
                </a:lnTo>
                <a:lnTo>
                  <a:pt x="65505" y="10939"/>
                </a:lnTo>
                <a:lnTo>
                  <a:pt x="74127" y="7293"/>
                </a:lnTo>
                <a:lnTo>
                  <a:pt x="85660" y="3646"/>
                </a:lnTo>
                <a:close/>
              </a:path>
            </a:pathLst>
          </a:custGeom>
          <a:gradFill rotWithShape="1">
            <a:gsLst>
              <a:gs pos="0">
                <a:srgbClr val="4F46E5"/>
              </a:gs>
              <a:gs pos="100000">
                <a:srgbClr val="818CF8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14310" y="4897001"/>
            <a:ext cx="129331" cy="129331"/>
          </a:xfrm>
          <a:prstGeom prst="ellipse">
            <a:avLst/>
          </a:prstGeom>
          <a:noFill/>
          <a:ln w="9525">
            <a:solidFill>
              <a:srgbClr val="60A5FA">
                <a:alpha val="35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43520" y="314920"/>
            <a:ext cx="1414061" cy="195411"/>
          </a:xfrm>
          <a:prstGeom prst="roundRect">
            <a:avLst>
              <a:gd name="adj" fmla="val 73440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20000"/>
              </a:srgbClr>
            </a:solidFill>
          </a:ln>
        </p:spPr>
        <p:txBody>
          <a:bodyPr wrap="none" lIns="71120" tIns="29210" rIns="100330" bIns="2921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74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620" dirty="0"/>
          </a:p>
        </p:txBody>
      </p:sp>
      <p:sp>
        <p:nvSpPr>
          <p:cNvPr id="13" name="Text 11"/>
          <p:cNvSpPr/>
          <p:nvPr/>
        </p:nvSpPr>
        <p:spPr>
          <a:xfrm>
            <a:off x="543520" y="581323"/>
            <a:ext cx="8713309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75"/>
              </a:lnSpc>
              <a:buNone/>
            </a:pPr>
            <a:r>
              <a:rPr lang="en-US" sz="2250" spc="-22" kern="0" dirty="0">
                <a:solidFill>
                  <a:srgbClr val="0A162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 Market Ready for </a:t>
            </a:r>
            <a:pPr algn="l" indent="0" marL="0">
              <a:lnSpc>
                <a:spcPts val="2475"/>
              </a:lnSpc>
              <a:buNone/>
            </a:pPr>
            <a:r>
              <a:rPr lang="en-US" sz="2250" b="1" spc="-22" kern="0" dirty="0">
                <a:solidFill>
                  <a:srgbClr val="2563EB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Disruption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543520" y="938808"/>
            <a:ext cx="8957608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40"/>
              </a:lnSpc>
              <a:spcBef>
                <a:spcPts val="340"/>
              </a:spcBef>
              <a:buNone/>
            </a:pPr>
            <a:r>
              <a:rPr lang="en-US" sz="960" dirty="0">
                <a:solidFill>
                  <a:srgbClr val="5A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high-value verticals — each an underserved billion-dollar opportunity</a:t>
            </a:r>
            <a:endParaRPr lang="en-US" sz="960" dirty="0"/>
          </a:p>
        </p:txBody>
      </p:sp>
      <p:sp>
        <p:nvSpPr>
          <p:cNvPr id="15" name="Text 13"/>
          <p:cNvSpPr/>
          <p:nvPr/>
        </p:nvSpPr>
        <p:spPr>
          <a:xfrm>
            <a:off x="543520" y="1221879"/>
            <a:ext cx="8143280" cy="7590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60000">
                <a:srgbClr val="2563EB">
                  <a:alpha val="1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43520" y="1357610"/>
            <a:ext cx="1928217" cy="2146995"/>
          </a:xfrm>
          <a:prstGeom prst="roundRect">
            <a:avLst>
              <a:gd name="adj" fmla="val 5928"/>
            </a:avLst>
          </a:prstGeom>
          <a:solidFill>
            <a:srgbClr val="FFFFFF"/>
          </a:solidFill>
          <a:ln w="9525">
            <a:solidFill>
              <a:srgbClr val="D1DCF0"/>
            </a:solidFill>
          </a:ln>
          <a:effectLst>
            <a:outerShdw sx="100000" sy="100000" kx="0" ky="0" algn="bl" rotWithShape="0" blurRad="143510" dist="29210" dir="5400000">
              <a:srgbClr val="0a1628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724495" y="1552426"/>
            <a:ext cx="314920" cy="314920"/>
          </a:xfrm>
          <a:prstGeom prst="roundRect">
            <a:avLst>
              <a:gd name="adj" fmla="val 27423"/>
            </a:avLst>
          </a:prstGeom>
          <a:solidFill>
            <a:srgbClr val="2563EB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5661" y="1643592"/>
            <a:ext cx="132588" cy="132588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724495" y="1967508"/>
            <a:ext cx="164458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30"/>
              </a:lnSpc>
              <a:buNone/>
            </a:pPr>
            <a:r>
              <a:rPr lang="en-US" sz="2930" b="1" spc="-59" kern="0" dirty="0">
                <a:solidFill>
                  <a:srgbClr val="1D4ED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$2.8T</a:t>
            </a:r>
            <a:endParaRPr lang="en-US" sz="2930" dirty="0"/>
          </a:p>
        </p:txBody>
      </p:sp>
      <p:sp>
        <p:nvSpPr>
          <p:cNvPr id="20" name="Text 17"/>
          <p:cNvSpPr/>
          <p:nvPr/>
        </p:nvSpPr>
        <p:spPr>
          <a:xfrm>
            <a:off x="724495" y="2382589"/>
            <a:ext cx="172289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spc="7" kern="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Construction Market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724495" y="2561332"/>
            <a:ext cx="1597593" cy="405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5A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annual spend across all capital construction programs in the United States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724495" y="3176439"/>
            <a:ext cx="916597" cy="161181"/>
          </a:xfrm>
          <a:prstGeom prst="roundRect">
            <a:avLst>
              <a:gd name="adj" fmla="val 44124"/>
            </a:avLst>
          </a:prstGeom>
          <a:solidFill>
            <a:srgbClr val="2563EB">
              <a:alpha val="10000"/>
            </a:srgbClr>
          </a:solidFill>
          <a:ln/>
        </p:spPr>
        <p:txBody>
          <a:bodyPr wrap="none" lIns="159960" tIns="21590" rIns="71120" bIns="21590" rtlCol="0" anchor="ctr"/>
          <a:lstStyle/>
          <a:p>
            <a:pPr algn="l" indent="0" marL="0">
              <a:buNone/>
            </a:pPr>
            <a:r>
              <a:rPr lang="en-US" sz="620" b="1" spc="37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MARKET</a:t>
            </a:r>
            <a:endParaRPr lang="en-US" sz="620" dirty="0"/>
          </a:p>
        </p:txBody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833" y="3190661"/>
            <a:ext cx="132588" cy="13258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2615208" y="1357610"/>
            <a:ext cx="1928217" cy="2146995"/>
          </a:xfrm>
          <a:prstGeom prst="roundRect">
            <a:avLst>
              <a:gd name="adj" fmla="val 5928"/>
            </a:avLst>
          </a:prstGeom>
          <a:solidFill>
            <a:srgbClr val="FFFFFF"/>
          </a:solidFill>
          <a:ln w="9525">
            <a:solidFill>
              <a:srgbClr val="D1DCF0"/>
            </a:solidFill>
          </a:ln>
          <a:effectLst>
            <a:outerShdw sx="100000" sy="100000" kx="0" ky="0" algn="bl" rotWithShape="0" blurRad="143510" dist="29210" dir="5400000">
              <a:srgbClr val="0a1628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2796183" y="1552426"/>
            <a:ext cx="314920" cy="314920"/>
          </a:xfrm>
          <a:prstGeom prst="roundRect">
            <a:avLst>
              <a:gd name="adj" fmla="val 27423"/>
            </a:avLst>
          </a:prstGeom>
          <a:solidFill>
            <a:srgbClr val="0EA5E9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7349" y="1643592"/>
            <a:ext cx="132588" cy="13258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2796183" y="1967508"/>
            <a:ext cx="164458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30"/>
              </a:lnSpc>
              <a:buNone/>
            </a:pPr>
            <a:r>
              <a:rPr lang="en-US" sz="2930" b="1" spc="-59" kern="0" dirty="0">
                <a:solidFill>
                  <a:srgbClr val="0284C7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$180B</a:t>
            </a:r>
            <a:endParaRPr lang="en-US" sz="2930" dirty="0"/>
          </a:p>
        </p:txBody>
      </p:sp>
      <p:sp>
        <p:nvSpPr>
          <p:cNvPr id="28" name="Text 23"/>
          <p:cNvSpPr/>
          <p:nvPr/>
        </p:nvSpPr>
        <p:spPr>
          <a:xfrm>
            <a:off x="2796183" y="2382589"/>
            <a:ext cx="172289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spc="7" kern="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Airport Capital Improvement</a:t>
            </a:r>
            <a:endParaRPr lang="en-US" sz="730" dirty="0"/>
          </a:p>
        </p:txBody>
      </p:sp>
      <p:sp>
        <p:nvSpPr>
          <p:cNvPr id="29" name="Text 24"/>
          <p:cNvSpPr/>
          <p:nvPr/>
        </p:nvSpPr>
        <p:spPr>
          <a:xfrm>
            <a:off x="2796183" y="2561332"/>
            <a:ext cx="1597593" cy="405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5A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FAA Airport Capital Improvement Programs including AIP federal grants and CIP portfolio</a:t>
            </a:r>
            <a:endParaRPr lang="en-US" sz="700" dirty="0"/>
          </a:p>
        </p:txBody>
      </p:sp>
      <p:sp>
        <p:nvSpPr>
          <p:cNvPr id="30" name="Text 25"/>
          <p:cNvSpPr/>
          <p:nvPr/>
        </p:nvSpPr>
        <p:spPr>
          <a:xfrm>
            <a:off x="2796183" y="3176439"/>
            <a:ext cx="1032727" cy="161181"/>
          </a:xfrm>
          <a:prstGeom prst="roundRect">
            <a:avLst>
              <a:gd name="adj" fmla="val 44124"/>
            </a:avLst>
          </a:prstGeom>
          <a:solidFill>
            <a:srgbClr val="0EA5E9">
              <a:alpha val="10000"/>
            </a:srgbClr>
          </a:solidFill>
          <a:ln/>
        </p:spPr>
        <p:txBody>
          <a:bodyPr wrap="none" lIns="159960" tIns="21590" rIns="71120" bIns="21590" rtlCol="0" anchor="ctr"/>
          <a:lstStyle/>
          <a:p>
            <a:pPr algn="l" indent="0" marL="0">
              <a:buNone/>
            </a:pPr>
            <a:r>
              <a:rPr lang="en-US" sz="620" b="1" spc="37" kern="0" dirty="0">
                <a:solidFill>
                  <a:srgbClr val="028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AEROCONSTRUCT</a:t>
            </a:r>
            <a:endParaRPr lang="en-US" sz="620" dirty="0"/>
          </a:p>
        </p:txBody>
      </p:sp>
      <p:pic>
        <p:nvPicPr>
          <p:cNvPr id="3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27520" y="3190661"/>
            <a:ext cx="132588" cy="132588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4686895" y="1357610"/>
            <a:ext cx="1928217" cy="2146995"/>
          </a:xfrm>
          <a:prstGeom prst="roundRect">
            <a:avLst>
              <a:gd name="adj" fmla="val 5928"/>
            </a:avLst>
          </a:prstGeom>
          <a:solidFill>
            <a:srgbClr val="FFFFFF"/>
          </a:solidFill>
          <a:ln w="9525">
            <a:solidFill>
              <a:srgbClr val="D1DCF0"/>
            </a:solidFill>
          </a:ln>
          <a:effectLst>
            <a:outerShdw sx="100000" sy="100000" kx="0" ky="0" algn="bl" rotWithShape="0" blurRad="143510" dist="29210" dir="5400000">
              <a:srgbClr val="0a1628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27"/>
          <p:cNvSpPr/>
          <p:nvPr/>
        </p:nvSpPr>
        <p:spPr>
          <a:xfrm>
            <a:off x="4867870" y="1552426"/>
            <a:ext cx="314920" cy="314920"/>
          </a:xfrm>
          <a:prstGeom prst="roundRect">
            <a:avLst>
              <a:gd name="adj" fmla="val 27423"/>
            </a:avLst>
          </a:prstGeom>
          <a:solidFill>
            <a:srgbClr val="0D9488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4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9036" y="1643592"/>
            <a:ext cx="132588" cy="132588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4867870" y="1967508"/>
            <a:ext cx="164458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30"/>
              </a:lnSpc>
              <a:buNone/>
            </a:pPr>
            <a:r>
              <a:rPr lang="en-US" sz="2930" b="1" spc="-59" kern="0" dirty="0">
                <a:solidFill>
                  <a:srgbClr val="0F766E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$420B</a:t>
            </a:r>
            <a:endParaRPr lang="en-US" sz="2930" dirty="0"/>
          </a:p>
        </p:txBody>
      </p:sp>
      <p:sp>
        <p:nvSpPr>
          <p:cNvPr id="36" name="Text 29"/>
          <p:cNvSpPr/>
          <p:nvPr/>
        </p:nvSpPr>
        <p:spPr>
          <a:xfrm>
            <a:off x="4867870" y="2382589"/>
            <a:ext cx="172289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spc="7" kern="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Construction</a:t>
            </a:r>
            <a:endParaRPr lang="en-US" sz="730" dirty="0"/>
          </a:p>
        </p:txBody>
      </p:sp>
      <p:sp>
        <p:nvSpPr>
          <p:cNvPr id="37" name="Text 30"/>
          <p:cNvSpPr/>
          <p:nvPr/>
        </p:nvSpPr>
        <p:spPr>
          <a:xfrm>
            <a:off x="4867870" y="2561332"/>
            <a:ext cx="1597593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5A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US healthcare facility construction including hospital expansions, renovations, and new builds</a:t>
            </a:r>
            <a:endParaRPr lang="en-US" sz="700" dirty="0"/>
          </a:p>
        </p:txBody>
      </p:sp>
      <p:sp>
        <p:nvSpPr>
          <p:cNvPr id="38" name="Text 31"/>
          <p:cNvSpPr/>
          <p:nvPr/>
        </p:nvSpPr>
        <p:spPr>
          <a:xfrm>
            <a:off x="4867870" y="3176439"/>
            <a:ext cx="852383" cy="161181"/>
          </a:xfrm>
          <a:prstGeom prst="roundRect">
            <a:avLst>
              <a:gd name="adj" fmla="val 44124"/>
            </a:avLst>
          </a:prstGeom>
          <a:solidFill>
            <a:srgbClr val="0D9488">
              <a:alpha val="10000"/>
            </a:srgbClr>
          </a:solidFill>
          <a:ln/>
        </p:spPr>
        <p:txBody>
          <a:bodyPr wrap="none" lIns="159960" tIns="21590" rIns="71120" bIns="21590" rtlCol="0" anchor="ctr"/>
          <a:lstStyle/>
          <a:p>
            <a:pPr algn="l" indent="0" marL="0">
              <a:buNone/>
            </a:pPr>
            <a:r>
              <a:rPr lang="en-US" sz="620" b="1" spc="37" kern="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HEALTHBUILD</a:t>
            </a:r>
            <a:endParaRPr lang="en-US" sz="620" dirty="0"/>
          </a:p>
        </p:txBody>
      </p:sp>
      <p:pic>
        <p:nvPicPr>
          <p:cNvPr id="3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99208" y="3190661"/>
            <a:ext cx="132588" cy="132588"/>
          </a:xfrm>
          <a:prstGeom prst="rect">
            <a:avLst/>
          </a:prstGeom>
        </p:spPr>
      </p:pic>
      <p:sp>
        <p:nvSpPr>
          <p:cNvPr id="40" name="Text 32"/>
          <p:cNvSpPr/>
          <p:nvPr/>
        </p:nvSpPr>
        <p:spPr>
          <a:xfrm>
            <a:off x="6758583" y="1357610"/>
            <a:ext cx="1928217" cy="2146995"/>
          </a:xfrm>
          <a:prstGeom prst="roundRect">
            <a:avLst>
              <a:gd name="adj" fmla="val 5928"/>
            </a:avLst>
          </a:prstGeom>
          <a:solidFill>
            <a:srgbClr val="FFFFFF"/>
          </a:solidFill>
          <a:ln w="9525">
            <a:solidFill>
              <a:srgbClr val="D1DCF0"/>
            </a:solidFill>
          </a:ln>
          <a:effectLst>
            <a:outerShdw sx="100000" sy="100000" kx="0" ky="0" algn="bl" rotWithShape="0" blurRad="143510" dist="29210" dir="5400000">
              <a:srgbClr val="0a1628">
                <a:alpha val="7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3"/>
          <p:cNvSpPr/>
          <p:nvPr/>
        </p:nvSpPr>
        <p:spPr>
          <a:xfrm>
            <a:off x="6939558" y="1552426"/>
            <a:ext cx="314920" cy="314920"/>
          </a:xfrm>
          <a:prstGeom prst="roundRect">
            <a:avLst>
              <a:gd name="adj" fmla="val 27423"/>
            </a:avLst>
          </a:prstGeom>
          <a:solidFill>
            <a:srgbClr val="4F46E5">
              <a:alpha val="1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2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30724" y="1643592"/>
            <a:ext cx="132588" cy="132588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6939558" y="1967508"/>
            <a:ext cx="164458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30"/>
              </a:lnSpc>
              <a:buNone/>
            </a:pPr>
            <a:r>
              <a:rPr lang="en-US" sz="2930" b="1" spc="-59" kern="0" dirty="0">
                <a:solidFill>
                  <a:srgbClr val="4338C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$120B</a:t>
            </a:r>
            <a:endParaRPr lang="en-US" sz="2930" dirty="0"/>
          </a:p>
        </p:txBody>
      </p:sp>
      <p:sp>
        <p:nvSpPr>
          <p:cNvPr id="44" name="Text 35"/>
          <p:cNvSpPr/>
          <p:nvPr/>
        </p:nvSpPr>
        <p:spPr>
          <a:xfrm>
            <a:off x="6939558" y="2382589"/>
            <a:ext cx="172289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9"/>
              </a:lnSpc>
              <a:buNone/>
            </a:pPr>
            <a:r>
              <a:rPr lang="en-US" sz="730" b="1" spc="7" kern="0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 Education Bond Programs</a:t>
            </a:r>
            <a:endParaRPr lang="en-US" sz="730" dirty="0"/>
          </a:p>
        </p:txBody>
      </p:sp>
      <p:sp>
        <p:nvSpPr>
          <p:cNvPr id="45" name="Text 36"/>
          <p:cNvSpPr/>
          <p:nvPr/>
        </p:nvSpPr>
        <p:spPr>
          <a:xfrm>
            <a:off x="6939558" y="2561332"/>
            <a:ext cx="1597593" cy="405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5A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bond-funded capital programs across US school districts — facilities, safety, and modernization</a:t>
            </a:r>
            <a:endParaRPr lang="en-US" sz="700" dirty="0"/>
          </a:p>
        </p:txBody>
      </p:sp>
      <p:sp>
        <p:nvSpPr>
          <p:cNvPr id="46" name="Text 37"/>
          <p:cNvSpPr/>
          <p:nvPr/>
        </p:nvSpPr>
        <p:spPr>
          <a:xfrm>
            <a:off x="6939558" y="3176439"/>
            <a:ext cx="867716" cy="161181"/>
          </a:xfrm>
          <a:prstGeom prst="roundRect">
            <a:avLst>
              <a:gd name="adj" fmla="val 44124"/>
            </a:avLst>
          </a:prstGeom>
          <a:solidFill>
            <a:srgbClr val="4F46E5">
              <a:alpha val="10000"/>
            </a:srgbClr>
          </a:solidFill>
          <a:ln/>
        </p:spPr>
        <p:txBody>
          <a:bodyPr wrap="none" lIns="159960" tIns="21590" rIns="71120" bIns="21590" rtlCol="0" anchor="ctr"/>
          <a:lstStyle/>
          <a:p>
            <a:pPr algn="l" indent="0" marL="0">
              <a:buNone/>
            </a:pPr>
            <a:r>
              <a:rPr lang="en-US" sz="620" b="1" spc="37" kern="0" dirty="0">
                <a:solidFill>
                  <a:srgbClr val="4338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K-12VERTICAL</a:t>
            </a:r>
            <a:endParaRPr lang="en-US" sz="620" dirty="0"/>
          </a:p>
        </p:txBody>
      </p:sp>
      <p:pic>
        <p:nvPicPr>
          <p:cNvPr id="4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70895" y="3190661"/>
            <a:ext cx="132588" cy="132588"/>
          </a:xfrm>
          <a:prstGeom prst="rect">
            <a:avLst/>
          </a:prstGeom>
        </p:spPr>
      </p:pic>
      <p:sp>
        <p:nvSpPr>
          <p:cNvPr id="48" name="Text 38"/>
          <p:cNvSpPr/>
          <p:nvPr/>
        </p:nvSpPr>
        <p:spPr>
          <a:xfrm>
            <a:off x="0" y="4779913"/>
            <a:ext cx="9144000" cy="363587"/>
          </a:xfrm>
          <a:prstGeom prst="rect">
            <a:avLst/>
          </a:prstGeom>
          <a:gradFill rotWithShape="1">
            <a:gsLst>
              <a:gs pos="0">
                <a:srgbClr val="0A1628"/>
              </a:gs>
              <a:gs pos="100000">
                <a:srgbClr val="1E3A6E"/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39"/>
          <p:cNvSpPr/>
          <p:nvPr/>
        </p:nvSpPr>
        <p:spPr>
          <a:xfrm>
            <a:off x="543520" y="4926211"/>
            <a:ext cx="70991" cy="70991"/>
          </a:xfrm>
          <a:prstGeom prst="ellipse">
            <a:avLst/>
          </a:prstGeom>
          <a:solidFill>
            <a:srgbClr val="60A5FA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0"/>
          <p:cNvSpPr/>
          <p:nvPr/>
        </p:nvSpPr>
        <p:spPr>
          <a:xfrm>
            <a:off x="714821" y="4886474"/>
            <a:ext cx="5002351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Addressable Market: </a:t>
            </a:r>
            <a:pPr algn="l" indent="0" marL="0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 Trillion</a:t>
            </a:r>
            <a:pPr algn="l" indent="0" marL="0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EPC-Intelligence is positioned across </a:t>
            </a:r>
            <a:pPr algn="l" indent="0" marL="0">
              <a:lnSpc>
                <a:spcPts val="1185"/>
              </a:lnSpc>
              <a:buNone/>
            </a:pPr>
            <a:r>
              <a:rPr lang="en-US" sz="79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verticals</a:t>
            </a:r>
            <a:endParaRPr lang="en-US" sz="790" dirty="0"/>
          </a:p>
        </p:txBody>
      </p:sp>
      <p:sp>
        <p:nvSpPr>
          <p:cNvPr id="51" name="Text 41"/>
          <p:cNvSpPr/>
          <p:nvPr/>
        </p:nvSpPr>
        <p:spPr>
          <a:xfrm>
            <a:off x="6554242" y="4896892"/>
            <a:ext cx="2250862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spc="54" kern="0" dirty="0">
                <a:solidFill>
                  <a:srgbClr val="94A3B8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EPC-INTELLIGENCE LLC  |  CONFIDENTIAL</a:t>
            </a:r>
            <a:endParaRPr lang="en-US" sz="6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12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80000" t="50000" r="2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6B6D4">
                  <a:alpha val="7000"/>
                </a:srgbClr>
              </a:gs>
              <a:gs pos="50000">
                <a:srgbClr val="000000">
                  <a:alpha val="0"/>
                </a:srgbClr>
              </a:gs>
            </a:gsLst>
            <a:path path="circle">
              <a:fillToRect l="20000" t="80000" r="80000" b="2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A1628"/>
              </a:gs>
              <a:gs pos="100000">
                <a:srgbClr val="061020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52425" y="908149"/>
            <a:ext cx="857250" cy="764977"/>
          </a:xfrm>
          <a:prstGeom prst="rect">
            <a:avLst/>
          </a:prstGeom>
          <a:solidFill>
            <a:srgbClr val="F59E0B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200150" y="908149"/>
            <a:ext cx="9525" cy="764977"/>
          </a:xfrm>
          <a:prstGeom prst="rect">
            <a:avLst/>
          </a:prstGeom>
          <a:solidFill>
            <a:srgbClr val="F59E0B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69337" y="1175742"/>
            <a:ext cx="613752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65"/>
              </a:lnSpc>
              <a:buNone/>
            </a:pPr>
            <a:r>
              <a:rPr lang="en-US" sz="510" b="1" spc="61" kern="0" dirty="0">
                <a:solidFill>
                  <a:srgbClr val="FCD34D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4 · TOP</a:t>
            </a:r>
            <a:endParaRPr lang="en-US" sz="510" dirty="0"/>
          </a:p>
        </p:txBody>
      </p:sp>
      <p:sp>
        <p:nvSpPr>
          <p:cNvPr id="10" name="Text 8"/>
          <p:cNvSpPr/>
          <p:nvPr/>
        </p:nvSpPr>
        <p:spPr>
          <a:xfrm>
            <a:off x="394357" y="1294358"/>
            <a:ext cx="763712" cy="11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FCD34D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Mediator Plugin</a:t>
            </a:r>
            <a:endParaRPr lang="en-US" sz="730" dirty="0"/>
          </a:p>
        </p:txBody>
      </p:sp>
      <p:sp>
        <p:nvSpPr>
          <p:cNvPr id="11" name="Text 9"/>
          <p:cNvSpPr/>
          <p:nvPr/>
        </p:nvSpPr>
        <p:spPr>
          <a:xfrm>
            <a:off x="352425" y="1878806"/>
            <a:ext cx="857250" cy="765125"/>
          </a:xfrm>
          <a:prstGeom prst="rect">
            <a:avLst/>
          </a:prstGeom>
          <a:solidFill>
            <a:srgbClr val="7C3AED">
              <a:alpha val="1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200150" y="1878806"/>
            <a:ext cx="9525" cy="765125"/>
          </a:xfrm>
          <a:prstGeom prst="rect">
            <a:avLst/>
          </a:prstGeom>
          <a:solidFill>
            <a:srgbClr val="7C3AED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99160" y="2090886"/>
            <a:ext cx="354107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65"/>
              </a:lnSpc>
              <a:buNone/>
            </a:pPr>
            <a:r>
              <a:rPr lang="en-US" sz="510" b="1" spc="61" kern="0" dirty="0">
                <a:solidFill>
                  <a:srgbClr val="A78BFA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3</a:t>
            </a:r>
            <a:endParaRPr lang="en-US" sz="510" dirty="0"/>
          </a:p>
        </p:txBody>
      </p:sp>
      <p:sp>
        <p:nvSpPr>
          <p:cNvPr id="14" name="Text 12"/>
          <p:cNvSpPr/>
          <p:nvPr/>
        </p:nvSpPr>
        <p:spPr>
          <a:xfrm>
            <a:off x="416359" y="2209502"/>
            <a:ext cx="719858" cy="23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A78B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AI Agent Network</a:t>
            </a:r>
            <a:endParaRPr lang="en-US" sz="730" dirty="0"/>
          </a:p>
        </p:txBody>
      </p:sp>
      <p:sp>
        <p:nvSpPr>
          <p:cNvPr id="15" name="Text 13"/>
          <p:cNvSpPr/>
          <p:nvPr/>
        </p:nvSpPr>
        <p:spPr>
          <a:xfrm>
            <a:off x="352425" y="2849612"/>
            <a:ext cx="857250" cy="765125"/>
          </a:xfrm>
          <a:prstGeom prst="rect">
            <a:avLst/>
          </a:prstGeom>
          <a:solidFill>
            <a:srgbClr val="2563EB">
              <a:alpha val="1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200150" y="2849612"/>
            <a:ext cx="9525" cy="765125"/>
          </a:xfrm>
          <a:prstGeom prst="rect">
            <a:avLst/>
          </a:prstGeom>
          <a:solidFill>
            <a:srgbClr val="2563EB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599160" y="3061692"/>
            <a:ext cx="354107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65"/>
              </a:lnSpc>
              <a:buNone/>
            </a:pPr>
            <a:r>
              <a:rPr lang="en-US" sz="510" b="1" spc="61" kern="0" dirty="0">
                <a:solidFill>
                  <a:srgbClr val="60A5FA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2</a:t>
            </a:r>
            <a:endParaRPr lang="en-US" sz="510" dirty="0"/>
          </a:p>
        </p:txBody>
      </p:sp>
      <p:sp>
        <p:nvSpPr>
          <p:cNvPr id="18" name="Text 16"/>
          <p:cNvSpPr/>
          <p:nvPr/>
        </p:nvSpPr>
        <p:spPr>
          <a:xfrm>
            <a:off x="416359" y="3180308"/>
            <a:ext cx="719858" cy="23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Core EPC Platform</a:t>
            </a:r>
            <a:endParaRPr lang="en-US" sz="730" dirty="0"/>
          </a:p>
        </p:txBody>
      </p:sp>
      <p:sp>
        <p:nvSpPr>
          <p:cNvPr id="19" name="Text 17"/>
          <p:cNvSpPr/>
          <p:nvPr/>
        </p:nvSpPr>
        <p:spPr>
          <a:xfrm>
            <a:off x="352425" y="3820418"/>
            <a:ext cx="857250" cy="765125"/>
          </a:xfrm>
          <a:prstGeom prst="rect">
            <a:avLst/>
          </a:prstGeom>
          <a:solidFill>
            <a:srgbClr val="10B981">
              <a:alpha val="1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200150" y="3820418"/>
            <a:ext cx="9525" cy="765125"/>
          </a:xfrm>
          <a:prstGeom prst="rect">
            <a:avLst/>
          </a:prstGeom>
          <a:solidFill>
            <a:srgbClr val="10B981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38716" y="4032498"/>
            <a:ext cx="675144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65"/>
              </a:lnSpc>
              <a:buNone/>
            </a:pPr>
            <a:r>
              <a:rPr lang="en-US" sz="510" b="1" spc="61" kern="0" dirty="0">
                <a:solidFill>
                  <a:srgbClr val="10B981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 · BASE</a:t>
            </a:r>
            <a:endParaRPr lang="en-US" sz="510" dirty="0"/>
          </a:p>
        </p:txBody>
      </p:sp>
      <p:sp>
        <p:nvSpPr>
          <p:cNvPr id="22" name="Text 20"/>
          <p:cNvSpPr/>
          <p:nvPr/>
        </p:nvSpPr>
        <p:spPr>
          <a:xfrm>
            <a:off x="416359" y="4151114"/>
            <a:ext cx="719858" cy="23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76"/>
              </a:lnSpc>
              <a:buNone/>
            </a:pPr>
            <a:r>
              <a:rPr lang="en-US" sz="730" b="1" dirty="0">
                <a:solidFill>
                  <a:srgbClr val="10B981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Data &amp; Integration</a:t>
            </a:r>
            <a:endParaRPr lang="en-US" sz="730" dirty="0"/>
          </a:p>
        </p:txBody>
      </p:sp>
      <p:sp>
        <p:nvSpPr>
          <p:cNvPr id="23" name="Text 21"/>
          <p:cNvSpPr/>
          <p:nvPr/>
        </p:nvSpPr>
        <p:spPr>
          <a:xfrm>
            <a:off x="342900" y="228600"/>
            <a:ext cx="429220" cy="21580"/>
          </a:xfrm>
          <a:prstGeom prst="roundRect">
            <a:avLst>
              <a:gd name="adj" fmla="val 64736"/>
            </a:avLst>
          </a:prstGeom>
          <a:gradFill rotWithShape="1">
            <a:gsLst>
              <a:gs pos="0">
                <a:srgbClr val="2563EB"/>
              </a:gs>
              <a:gs pos="100000">
                <a:srgbClr val="06B6D4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342900" y="307330"/>
            <a:ext cx="9111425" cy="283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33"/>
              </a:lnSpc>
              <a:spcAft>
                <a:spcPts val="230"/>
              </a:spcAft>
              <a:buNone/>
            </a:pPr>
            <a:r>
              <a:rPr lang="en-US" sz="2030" spc="-3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Platform </a:t>
            </a:r>
            <a:pPr algn="l" indent="0" marL="0">
              <a:lnSpc>
                <a:spcPts val="2233"/>
              </a:lnSpc>
              <a:spcAft>
                <a:spcPts val="230"/>
              </a:spcAft>
              <a:buNone/>
            </a:pPr>
            <a:r>
              <a:rPr lang="en-US" sz="2030" b="1" spc="-30" kern="0" dirty="0">
                <a:solidFill>
                  <a:srgbClr val="3B82F6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Architecture</a:t>
            </a:r>
            <a:endParaRPr lang="en-US" sz="2030" dirty="0"/>
          </a:p>
        </p:txBody>
      </p:sp>
      <p:sp>
        <p:nvSpPr>
          <p:cNvPr id="25" name="Text 23"/>
          <p:cNvSpPr/>
          <p:nvPr/>
        </p:nvSpPr>
        <p:spPr>
          <a:xfrm>
            <a:off x="342900" y="620018"/>
            <a:ext cx="9366885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5"/>
              </a:lnSpc>
              <a:buNone/>
            </a:pPr>
            <a:r>
              <a:rPr lang="en-US" sz="790" spc="4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Modules  |  9 AI Agents  |  5 Vertical Suites  |  1 Mediator Plugin</a:t>
            </a:r>
            <a:endParaRPr lang="en-US" sz="790" dirty="0"/>
          </a:p>
        </p:txBody>
      </p:sp>
      <p:sp>
        <p:nvSpPr>
          <p:cNvPr id="26" name="Text 24"/>
          <p:cNvSpPr/>
          <p:nvPr/>
        </p:nvSpPr>
        <p:spPr>
          <a:xfrm>
            <a:off x="342900" y="898624"/>
            <a:ext cx="6685359" cy="784027"/>
          </a:xfrm>
          <a:prstGeom prst="roundRect">
            <a:avLst>
              <a:gd name="adj" fmla="val 9071"/>
            </a:avLst>
          </a:prstGeom>
          <a:gradFill rotWithShape="1">
            <a:gsLst>
              <a:gs pos="0">
                <a:srgbClr val="1A1A2E"/>
              </a:gs>
              <a:gs pos="100000">
                <a:srgbClr val="1E1E3C"/>
              </a:gs>
            </a:gsLst>
            <a:lin ang="2700000" scaled="1"/>
          </a:gradFill>
          <a:ln w="9525">
            <a:solidFill>
              <a:srgbClr val="F59E0B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1209675" y="908149"/>
            <a:ext cx="9525" cy="764977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305520" y="1169343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F59E0B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60372" y="1224195"/>
            <a:ext cx="132588" cy="132588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1605111" y="1180951"/>
            <a:ext cx="986427" cy="219373"/>
          </a:xfrm>
          <a:prstGeom prst="roundRect">
            <a:avLst>
              <a:gd name="adj" fmla="val 19683"/>
            </a:avLst>
          </a:prstGeom>
          <a:solidFill>
            <a:srgbClr val="F59E0B">
              <a:alpha val="12000"/>
            </a:srgbClr>
          </a:solidFill>
          <a:ln w="9525">
            <a:solidFill>
              <a:srgbClr val="F59E0B">
                <a:alpha val="30000"/>
              </a:srgbClr>
            </a:solidFill>
          </a:ln>
        </p:spPr>
        <p:txBody>
          <a:bodyPr wrap="none" lIns="186660" tIns="35560" rIns="86360" bIns="35560" rtlCol="0" anchor="ctr"/>
          <a:lstStyle/>
          <a:p>
            <a:pPr algn="l" indent="0" marL="0">
              <a:buNone/>
            </a:pPr>
            <a:r>
              <a:rPr lang="en-US" sz="680" b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Orchestration</a:t>
            </a:r>
            <a:endParaRPr lang="en-US" sz="680" dirty="0"/>
          </a:p>
        </p:txBody>
      </p:sp>
      <p:pic>
        <p:nvPicPr>
          <p:cNvPr id="3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7033" y="1224269"/>
            <a:ext cx="132588" cy="132588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2629346" y="1180951"/>
            <a:ext cx="955459" cy="219373"/>
          </a:xfrm>
          <a:prstGeom prst="roundRect">
            <a:avLst>
              <a:gd name="adj" fmla="val 19683"/>
            </a:avLst>
          </a:prstGeom>
          <a:solidFill>
            <a:srgbClr val="F59E0B">
              <a:alpha val="12000"/>
            </a:srgbClr>
          </a:solidFill>
          <a:ln w="9525">
            <a:solidFill>
              <a:srgbClr val="F59E0B">
                <a:alpha val="30000"/>
              </a:srgbClr>
            </a:solidFill>
          </a:ln>
        </p:spPr>
        <p:txBody>
          <a:bodyPr wrap="none" lIns="186660" tIns="35560" rIns="86360" bIns="35560" rtlCol="0" anchor="ctr"/>
          <a:lstStyle/>
          <a:p>
            <a:pPr algn="l" indent="0" marL="0">
              <a:buNone/>
            </a:pPr>
            <a:r>
              <a:rPr lang="en-US" sz="680" b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HITL Escalation</a:t>
            </a:r>
            <a:endParaRPr lang="en-US" sz="680" dirty="0"/>
          </a:p>
        </p:txBody>
      </p:sp>
      <p:pic>
        <p:nvPicPr>
          <p:cNvPr id="3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1268" y="1224269"/>
            <a:ext cx="132588" cy="132588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3623221" y="1180951"/>
            <a:ext cx="1391745" cy="219373"/>
          </a:xfrm>
          <a:prstGeom prst="roundRect">
            <a:avLst>
              <a:gd name="adj" fmla="val 19683"/>
            </a:avLst>
          </a:prstGeom>
          <a:solidFill>
            <a:srgbClr val="F59E0B">
              <a:alpha val="12000"/>
            </a:srgbClr>
          </a:solidFill>
          <a:ln w="9525">
            <a:solidFill>
              <a:srgbClr val="F59E0B">
                <a:alpha val="30000"/>
              </a:srgbClr>
            </a:solidFill>
          </a:ln>
        </p:spPr>
        <p:txBody>
          <a:bodyPr wrap="none" lIns="186660" tIns="35560" rIns="86360" bIns="35560" rtlCol="0" anchor="ctr"/>
          <a:lstStyle/>
          <a:p>
            <a:pPr algn="l" indent="0" marL="0">
              <a:buNone/>
            </a:pPr>
            <a:r>
              <a:rPr lang="en-US" sz="680" b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Cross-Module Intelligence</a:t>
            </a:r>
            <a:endParaRPr lang="en-US" sz="680" dirty="0"/>
          </a:p>
        </p:txBody>
      </p:sp>
      <p:pic>
        <p:nvPicPr>
          <p:cNvPr id="3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5142" y="1224269"/>
            <a:ext cx="132588" cy="132588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5044827" y="1180951"/>
            <a:ext cx="918115" cy="219373"/>
          </a:xfrm>
          <a:prstGeom prst="roundRect">
            <a:avLst>
              <a:gd name="adj" fmla="val 19683"/>
            </a:avLst>
          </a:prstGeom>
          <a:solidFill>
            <a:srgbClr val="F59E0B">
              <a:alpha val="12000"/>
            </a:srgbClr>
          </a:solidFill>
          <a:ln w="9525">
            <a:solidFill>
              <a:srgbClr val="F59E0B">
                <a:alpha val="30000"/>
              </a:srgbClr>
            </a:solidFill>
          </a:ln>
        </p:spPr>
        <p:txBody>
          <a:bodyPr wrap="none" lIns="186660" tIns="35560" rIns="86360" bIns="35560" rtlCol="0" anchor="ctr"/>
          <a:lstStyle/>
          <a:p>
            <a:pPr algn="l" indent="0" marL="0">
              <a:buNone/>
            </a:pPr>
            <a:r>
              <a:rPr lang="en-US" sz="680" b="1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99.97% Uptime</a:t>
            </a:r>
            <a:endParaRPr lang="en-US" sz="680" dirty="0"/>
          </a:p>
        </p:txBody>
      </p:sp>
      <p:pic>
        <p:nvPicPr>
          <p:cNvPr id="3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06748" y="1224269"/>
            <a:ext cx="132588" cy="132588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764530" y="1747391"/>
            <a:ext cx="13841" cy="57150"/>
          </a:xfrm>
          <a:prstGeom prst="rect">
            <a:avLst/>
          </a:prstGeom>
          <a:gradFill rotWithShape="1">
            <a:gsLst>
              <a:gs pos="0">
                <a:srgbClr val="7C3AED">
                  <a:alpha val="60000"/>
                </a:srgbClr>
              </a:gs>
              <a:gs pos="100000">
                <a:srgbClr val="F59E0B">
                  <a:alpha val="60000"/>
                </a:srgbClr>
              </a:gs>
            </a:gsLst>
            <a:lin ang="540000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2"/>
          <p:cNvSpPr/>
          <p:nvPr/>
        </p:nvSpPr>
        <p:spPr>
          <a:xfrm>
            <a:off x="749201" y="1754386"/>
            <a:ext cx="43160" cy="43160"/>
          </a:xfrm>
          <a:prstGeom prst="ellipse">
            <a:avLst/>
          </a:prstGeom>
          <a:solidFill>
            <a:srgbClr val="9061EA"/>
          </a:solidFill>
          <a:ln/>
          <a:effectLst>
            <a:outerShdw sx="100000" sy="100000" kx="0" ky="0" algn="bl" rotWithShape="0" blurRad="43180" dist="50800" dir="16200000">
              <a:srgbClr val="7c3aed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3"/>
          <p:cNvSpPr/>
          <p:nvPr/>
        </p:nvSpPr>
        <p:spPr>
          <a:xfrm>
            <a:off x="342900" y="1869281"/>
            <a:ext cx="6685359" cy="784175"/>
          </a:xfrm>
          <a:prstGeom prst="roundRect">
            <a:avLst>
              <a:gd name="adj" fmla="val 9069"/>
            </a:avLst>
          </a:prstGeom>
          <a:gradFill rotWithShape="1">
            <a:gsLst>
              <a:gs pos="0">
                <a:srgbClr val="0F2550"/>
              </a:gs>
              <a:gs pos="100000">
                <a:srgbClr val="162B5A"/>
              </a:gs>
            </a:gsLst>
            <a:lin ang="2700000" scaled="1"/>
          </a:gradFill>
          <a:ln w="9525">
            <a:solidFill>
              <a:srgbClr val="7C3AED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4"/>
          <p:cNvSpPr/>
          <p:nvPr/>
        </p:nvSpPr>
        <p:spPr>
          <a:xfrm>
            <a:off x="1209675" y="1878806"/>
            <a:ext cx="9525" cy="7651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5"/>
          <p:cNvSpPr/>
          <p:nvPr/>
        </p:nvSpPr>
        <p:spPr>
          <a:xfrm>
            <a:off x="1305520" y="2140148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7C3AED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0372" y="2195001"/>
            <a:ext cx="132588" cy="132588"/>
          </a:xfrm>
          <a:prstGeom prst="rect">
            <a:avLst/>
          </a:prstGeom>
        </p:spPr>
      </p:pic>
      <p:sp>
        <p:nvSpPr>
          <p:cNvPr id="44" name="Text 36"/>
          <p:cNvSpPr/>
          <p:nvPr/>
        </p:nvSpPr>
        <p:spPr>
          <a:xfrm>
            <a:off x="1605111" y="2063353"/>
            <a:ext cx="556212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EVM Agent</a:t>
            </a:r>
            <a:endParaRPr lang="en-US" sz="620" dirty="0"/>
          </a:p>
        </p:txBody>
      </p:sp>
      <p:sp>
        <p:nvSpPr>
          <p:cNvPr id="45" name="Text 37"/>
          <p:cNvSpPr/>
          <p:nvPr/>
        </p:nvSpPr>
        <p:spPr>
          <a:xfrm>
            <a:off x="2185839" y="2063353"/>
            <a:ext cx="551810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Agent</a:t>
            </a:r>
            <a:endParaRPr lang="en-US" sz="620" dirty="0"/>
          </a:p>
        </p:txBody>
      </p:sp>
      <p:sp>
        <p:nvSpPr>
          <p:cNvPr id="46" name="Text 38"/>
          <p:cNvSpPr/>
          <p:nvPr/>
        </p:nvSpPr>
        <p:spPr>
          <a:xfrm>
            <a:off x="2762250" y="2063353"/>
            <a:ext cx="738833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Agent</a:t>
            </a:r>
            <a:endParaRPr lang="en-US" sz="620" dirty="0"/>
          </a:p>
        </p:txBody>
      </p:sp>
      <p:sp>
        <p:nvSpPr>
          <p:cNvPr id="47" name="Text 39"/>
          <p:cNvSpPr/>
          <p:nvPr/>
        </p:nvSpPr>
        <p:spPr>
          <a:xfrm>
            <a:off x="3522018" y="2063353"/>
            <a:ext cx="836747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Agent</a:t>
            </a:r>
            <a:endParaRPr lang="en-US" sz="620" dirty="0"/>
          </a:p>
        </p:txBody>
      </p:sp>
      <p:sp>
        <p:nvSpPr>
          <p:cNvPr id="48" name="Text 40"/>
          <p:cNvSpPr/>
          <p:nvPr/>
        </p:nvSpPr>
        <p:spPr>
          <a:xfrm>
            <a:off x="4377779" y="2063353"/>
            <a:ext cx="916900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Forecast Agent</a:t>
            </a:r>
            <a:endParaRPr lang="en-US" sz="620" dirty="0"/>
          </a:p>
        </p:txBody>
      </p:sp>
      <p:sp>
        <p:nvSpPr>
          <p:cNvPr id="49" name="Text 41"/>
          <p:cNvSpPr/>
          <p:nvPr/>
        </p:nvSpPr>
        <p:spPr>
          <a:xfrm>
            <a:off x="5312122" y="2063353"/>
            <a:ext cx="774356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Agent</a:t>
            </a:r>
            <a:endParaRPr lang="en-US" sz="620" dirty="0"/>
          </a:p>
        </p:txBody>
      </p:sp>
      <p:sp>
        <p:nvSpPr>
          <p:cNvPr id="50" name="Text 42"/>
          <p:cNvSpPr/>
          <p:nvPr/>
        </p:nvSpPr>
        <p:spPr>
          <a:xfrm>
            <a:off x="1605111" y="2279005"/>
            <a:ext cx="623006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Agent</a:t>
            </a:r>
            <a:endParaRPr lang="en-US" sz="620" dirty="0"/>
          </a:p>
        </p:txBody>
      </p:sp>
      <p:sp>
        <p:nvSpPr>
          <p:cNvPr id="51" name="Text 43"/>
          <p:cNvSpPr/>
          <p:nvPr/>
        </p:nvSpPr>
        <p:spPr>
          <a:xfrm>
            <a:off x="2251323" y="2279005"/>
            <a:ext cx="760845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Agent</a:t>
            </a:r>
            <a:endParaRPr lang="en-US" sz="620" dirty="0"/>
          </a:p>
        </p:txBody>
      </p:sp>
      <p:sp>
        <p:nvSpPr>
          <p:cNvPr id="52" name="Text 44"/>
          <p:cNvSpPr/>
          <p:nvPr/>
        </p:nvSpPr>
        <p:spPr>
          <a:xfrm>
            <a:off x="3032671" y="2279005"/>
            <a:ext cx="841302" cy="180231"/>
          </a:xfrm>
          <a:prstGeom prst="roundRect">
            <a:avLst>
              <a:gd name="adj" fmla="val 79626"/>
            </a:avLst>
          </a:prstGeom>
          <a:solidFill>
            <a:srgbClr val="7C3AED">
              <a:alpha val="15000"/>
            </a:srgbClr>
          </a:solidFill>
          <a:ln w="9525">
            <a:solidFill>
              <a:srgbClr val="7C3AED">
                <a:alpha val="30000"/>
              </a:srgbClr>
            </a:solidFill>
          </a:ln>
        </p:spPr>
        <p:txBody>
          <a:bodyPr wrap="none" lIns="57150" tIns="21590" rIns="57150" bIns="21590" rtlCol="0" anchor="ctr"/>
          <a:lstStyle/>
          <a:p>
            <a:pPr algn="l" indent="0" marL="0">
              <a:buNone/>
            </a:pPr>
            <a:r>
              <a:rPr lang="en-US" sz="620" b="1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Agent</a:t>
            </a:r>
            <a:endParaRPr lang="en-US" sz="620" dirty="0"/>
          </a:p>
        </p:txBody>
      </p:sp>
      <p:sp>
        <p:nvSpPr>
          <p:cNvPr id="53" name="Text 45"/>
          <p:cNvSpPr/>
          <p:nvPr/>
        </p:nvSpPr>
        <p:spPr>
          <a:xfrm>
            <a:off x="6680448" y="2129284"/>
            <a:ext cx="96262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0"/>
              </a:lnSpc>
              <a:buNone/>
            </a:pPr>
            <a:r>
              <a:rPr lang="en-US" sz="124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40" dirty="0"/>
          </a:p>
        </p:txBody>
      </p:sp>
      <p:sp>
        <p:nvSpPr>
          <p:cNvPr id="54" name="Text 46"/>
          <p:cNvSpPr/>
          <p:nvPr/>
        </p:nvSpPr>
        <p:spPr>
          <a:xfrm>
            <a:off x="6559153" y="2286744"/>
            <a:ext cx="36311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</a:t>
            </a:r>
            <a:endParaRPr lang="en-US" sz="560" dirty="0"/>
          </a:p>
        </p:txBody>
      </p:sp>
      <p:sp>
        <p:nvSpPr>
          <p:cNvPr id="55" name="Text 47"/>
          <p:cNvSpPr/>
          <p:nvPr/>
        </p:nvSpPr>
        <p:spPr>
          <a:xfrm>
            <a:off x="764530" y="2718197"/>
            <a:ext cx="13841" cy="57150"/>
          </a:xfrm>
          <a:prstGeom prst="rect">
            <a:avLst/>
          </a:prstGeom>
          <a:gradFill rotWithShape="1">
            <a:gsLst>
              <a:gs pos="0">
                <a:srgbClr val="2563EB">
                  <a:alpha val="60000"/>
                </a:srgbClr>
              </a:gs>
              <a:gs pos="100000">
                <a:srgbClr val="7C3AED">
                  <a:alpha val="60000"/>
                </a:srgbClr>
              </a:gs>
            </a:gsLst>
            <a:lin ang="540000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8"/>
          <p:cNvSpPr/>
          <p:nvPr/>
        </p:nvSpPr>
        <p:spPr>
          <a:xfrm>
            <a:off x="749201" y="2725192"/>
            <a:ext cx="43160" cy="43160"/>
          </a:xfrm>
          <a:prstGeom prst="ellipse">
            <a:avLst/>
          </a:prstGeom>
          <a:solidFill>
            <a:srgbClr val="5B35C4"/>
          </a:solidFill>
          <a:ln/>
          <a:effectLst>
            <a:outerShdw sx="100000" sy="100000" kx="0" ky="0" algn="bl" rotWithShape="0" blurRad="43180" dist="50800" dir="16200000">
              <a:srgbClr val="5b35c4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49"/>
          <p:cNvSpPr/>
          <p:nvPr/>
        </p:nvSpPr>
        <p:spPr>
          <a:xfrm>
            <a:off x="342900" y="2840087"/>
            <a:ext cx="6685359" cy="784175"/>
          </a:xfrm>
          <a:prstGeom prst="roundRect">
            <a:avLst>
              <a:gd name="adj" fmla="val 9069"/>
            </a:avLst>
          </a:prstGeom>
          <a:gradFill rotWithShape="1">
            <a:gsLst>
              <a:gs pos="0">
                <a:srgbClr val="0D2245"/>
              </a:gs>
              <a:gs pos="100000">
                <a:srgbClr val="122548"/>
              </a:gs>
            </a:gsLst>
            <a:lin ang="2700000" scaled="1"/>
          </a:gradFill>
          <a:ln w="9525">
            <a:solidFill>
              <a:srgbClr val="2563EB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0"/>
          <p:cNvSpPr/>
          <p:nvPr/>
        </p:nvSpPr>
        <p:spPr>
          <a:xfrm>
            <a:off x="1209675" y="2849612"/>
            <a:ext cx="9525" cy="7651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51"/>
          <p:cNvSpPr/>
          <p:nvPr/>
        </p:nvSpPr>
        <p:spPr>
          <a:xfrm>
            <a:off x="1305520" y="3131195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2563EB">
              <a:alpha val="18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0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60372" y="3186047"/>
            <a:ext cx="132588" cy="132588"/>
          </a:xfrm>
          <a:prstGeom prst="rect">
            <a:avLst/>
          </a:prstGeom>
        </p:spPr>
      </p:pic>
      <p:sp>
        <p:nvSpPr>
          <p:cNvPr id="61" name="Text 52"/>
          <p:cNvSpPr/>
          <p:nvPr/>
        </p:nvSpPr>
        <p:spPr>
          <a:xfrm>
            <a:off x="1605111" y="2906762"/>
            <a:ext cx="795153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Mgmt</a:t>
            </a:r>
            <a:endParaRPr lang="en-US" sz="680" dirty="0"/>
          </a:p>
        </p:txBody>
      </p:sp>
      <p:sp>
        <p:nvSpPr>
          <p:cNvPr id="62" name="Text 53"/>
          <p:cNvSpPr/>
          <p:nvPr/>
        </p:nvSpPr>
        <p:spPr>
          <a:xfrm>
            <a:off x="2420094" y="2906762"/>
            <a:ext cx="707106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Control</a:t>
            </a:r>
            <a:endParaRPr lang="en-US" sz="680" dirty="0"/>
          </a:p>
        </p:txBody>
      </p:sp>
      <p:sp>
        <p:nvSpPr>
          <p:cNvPr id="63" name="Text 54"/>
          <p:cNvSpPr/>
          <p:nvPr/>
        </p:nvSpPr>
        <p:spPr>
          <a:xfrm>
            <a:off x="3148757" y="2906762"/>
            <a:ext cx="646840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Scheduling</a:t>
            </a:r>
            <a:endParaRPr lang="en-US" sz="680" dirty="0"/>
          </a:p>
        </p:txBody>
      </p:sp>
      <p:sp>
        <p:nvSpPr>
          <p:cNvPr id="64" name="Text 55"/>
          <p:cNvSpPr/>
          <p:nvPr/>
        </p:nvSpPr>
        <p:spPr>
          <a:xfrm>
            <a:off x="3818334" y="2906762"/>
            <a:ext cx="716215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Procurement</a:t>
            </a:r>
            <a:endParaRPr lang="en-US" sz="680" dirty="0"/>
          </a:p>
        </p:txBody>
      </p:sp>
      <p:sp>
        <p:nvSpPr>
          <p:cNvPr id="65" name="Text 56"/>
          <p:cNvSpPr/>
          <p:nvPr/>
        </p:nvSpPr>
        <p:spPr>
          <a:xfrm>
            <a:off x="4555927" y="2906762"/>
            <a:ext cx="616631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Mgmt</a:t>
            </a:r>
            <a:endParaRPr lang="en-US" sz="680" dirty="0"/>
          </a:p>
        </p:txBody>
      </p:sp>
      <p:sp>
        <p:nvSpPr>
          <p:cNvPr id="66" name="Text 57"/>
          <p:cNvSpPr/>
          <p:nvPr/>
        </p:nvSpPr>
        <p:spPr>
          <a:xfrm>
            <a:off x="5195888" y="2906762"/>
            <a:ext cx="781339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Ctrl</a:t>
            </a:r>
            <a:endParaRPr lang="en-US" sz="680" dirty="0"/>
          </a:p>
        </p:txBody>
      </p:sp>
      <p:sp>
        <p:nvSpPr>
          <p:cNvPr id="67" name="Text 58"/>
          <p:cNvSpPr/>
          <p:nvPr/>
        </p:nvSpPr>
        <p:spPr>
          <a:xfrm>
            <a:off x="1605111" y="3149054"/>
            <a:ext cx="809119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EVM</a:t>
            </a:r>
            <a:endParaRPr lang="en-US" sz="680" dirty="0"/>
          </a:p>
        </p:txBody>
      </p:sp>
      <p:sp>
        <p:nvSpPr>
          <p:cNvPr id="68" name="Text 59"/>
          <p:cNvSpPr/>
          <p:nvPr/>
        </p:nvSpPr>
        <p:spPr>
          <a:xfrm>
            <a:off x="2433786" y="3149054"/>
            <a:ext cx="433402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</a:t>
            </a:r>
            <a:endParaRPr lang="en-US" sz="680" dirty="0"/>
          </a:p>
        </p:txBody>
      </p:sp>
      <p:sp>
        <p:nvSpPr>
          <p:cNvPr id="69" name="Text 60"/>
          <p:cNvSpPr/>
          <p:nvPr/>
        </p:nvSpPr>
        <p:spPr>
          <a:xfrm>
            <a:off x="2894112" y="3149054"/>
            <a:ext cx="468469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680" dirty="0"/>
          </a:p>
        </p:txBody>
      </p:sp>
      <p:sp>
        <p:nvSpPr>
          <p:cNvPr id="70" name="Text 61"/>
          <p:cNvSpPr/>
          <p:nvPr/>
        </p:nvSpPr>
        <p:spPr>
          <a:xfrm>
            <a:off x="3388816" y="3149054"/>
            <a:ext cx="587332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680" dirty="0"/>
          </a:p>
        </p:txBody>
      </p:sp>
      <p:sp>
        <p:nvSpPr>
          <p:cNvPr id="71" name="Text 62"/>
          <p:cNvSpPr/>
          <p:nvPr/>
        </p:nvSpPr>
        <p:spPr>
          <a:xfrm>
            <a:off x="4000054" y="3149054"/>
            <a:ext cx="582475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Contracts</a:t>
            </a:r>
            <a:endParaRPr lang="en-US" sz="680" dirty="0"/>
          </a:p>
        </p:txBody>
      </p:sp>
      <p:sp>
        <p:nvSpPr>
          <p:cNvPr id="72" name="Text 63"/>
          <p:cNvSpPr/>
          <p:nvPr/>
        </p:nvSpPr>
        <p:spPr>
          <a:xfrm>
            <a:off x="4606528" y="3149054"/>
            <a:ext cx="572759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Ops</a:t>
            </a:r>
            <a:endParaRPr lang="en-US" sz="680" dirty="0"/>
          </a:p>
        </p:txBody>
      </p:sp>
      <p:sp>
        <p:nvSpPr>
          <p:cNvPr id="73" name="Text 64"/>
          <p:cNvSpPr/>
          <p:nvPr/>
        </p:nvSpPr>
        <p:spPr>
          <a:xfrm>
            <a:off x="5203478" y="3149054"/>
            <a:ext cx="677201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</a:t>
            </a:r>
            <a:endParaRPr lang="en-US" sz="680" dirty="0"/>
          </a:p>
        </p:txBody>
      </p:sp>
      <p:sp>
        <p:nvSpPr>
          <p:cNvPr id="74" name="Text 65"/>
          <p:cNvSpPr/>
          <p:nvPr/>
        </p:nvSpPr>
        <p:spPr>
          <a:xfrm>
            <a:off x="1605111" y="3391346"/>
            <a:ext cx="671280" cy="206871"/>
          </a:xfrm>
          <a:prstGeom prst="roundRect">
            <a:avLst>
              <a:gd name="adj" fmla="val 69372"/>
            </a:avLst>
          </a:prstGeom>
          <a:solidFill>
            <a:srgbClr val="2563EB">
              <a:alpha val="10000"/>
            </a:srgbClr>
          </a:solidFill>
          <a:ln w="9525">
            <a:solidFill>
              <a:srgbClr val="2563EB">
                <a:alpha val="30000"/>
              </a:srgbClr>
            </a:solidFill>
          </a:ln>
        </p:spPr>
        <p:txBody>
          <a:bodyPr wrap="none" lIns="71120" tIns="29210" rIns="71120" bIns="29210" rtlCol="0" anchor="ctr"/>
          <a:lstStyle/>
          <a:p>
            <a:pPr algn="l" indent="0" marL="0">
              <a:buNone/>
            </a:pPr>
            <a:r>
              <a:rPr lang="en-US" sz="680" b="1" spc="7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680" dirty="0"/>
          </a:p>
        </p:txBody>
      </p:sp>
      <p:sp>
        <p:nvSpPr>
          <p:cNvPr id="75" name="Text 66"/>
          <p:cNvSpPr/>
          <p:nvPr/>
        </p:nvSpPr>
        <p:spPr>
          <a:xfrm>
            <a:off x="6604248" y="3120330"/>
            <a:ext cx="192524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40"/>
              </a:lnSpc>
              <a:buNone/>
            </a:pPr>
            <a:r>
              <a:rPr lang="en-US" sz="124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240" dirty="0"/>
          </a:p>
        </p:txBody>
      </p:sp>
      <p:sp>
        <p:nvSpPr>
          <p:cNvPr id="76" name="Text 67"/>
          <p:cNvSpPr/>
          <p:nvPr/>
        </p:nvSpPr>
        <p:spPr>
          <a:xfrm>
            <a:off x="6494413" y="3277791"/>
            <a:ext cx="43432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45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560" dirty="0"/>
          </a:p>
        </p:txBody>
      </p:sp>
      <p:sp>
        <p:nvSpPr>
          <p:cNvPr id="77" name="Text 68"/>
          <p:cNvSpPr/>
          <p:nvPr/>
        </p:nvSpPr>
        <p:spPr>
          <a:xfrm>
            <a:off x="764530" y="3689003"/>
            <a:ext cx="13841" cy="57150"/>
          </a:xfrm>
          <a:prstGeom prst="rect">
            <a:avLst/>
          </a:prstGeom>
          <a:gradFill rotWithShape="1">
            <a:gsLst>
              <a:gs pos="0">
                <a:srgbClr val="10B981">
                  <a:alpha val="60000"/>
                </a:srgbClr>
              </a:gs>
              <a:gs pos="100000">
                <a:srgbClr val="2563EB">
                  <a:alpha val="60000"/>
                </a:srgbClr>
              </a:gs>
            </a:gsLst>
            <a:lin ang="540000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8" name="Text 69"/>
          <p:cNvSpPr/>
          <p:nvPr/>
        </p:nvSpPr>
        <p:spPr>
          <a:xfrm>
            <a:off x="749201" y="3695998"/>
            <a:ext cx="43160" cy="43160"/>
          </a:xfrm>
          <a:prstGeom prst="ellipse">
            <a:avLst/>
          </a:prstGeom>
          <a:solidFill>
            <a:srgbClr val="0E75B0"/>
          </a:solidFill>
          <a:ln/>
          <a:effectLst>
            <a:outerShdw sx="100000" sy="100000" kx="0" ky="0" algn="bl" rotWithShape="0" blurRad="43180" dist="50800" dir="16200000">
              <a:srgbClr val="0e75b0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9" name="Text 70"/>
          <p:cNvSpPr/>
          <p:nvPr/>
        </p:nvSpPr>
        <p:spPr>
          <a:xfrm>
            <a:off x="342900" y="3810893"/>
            <a:ext cx="6685359" cy="784175"/>
          </a:xfrm>
          <a:prstGeom prst="roundRect">
            <a:avLst>
              <a:gd name="adj" fmla="val 9069"/>
            </a:avLst>
          </a:prstGeom>
          <a:gradFill rotWithShape="1">
            <a:gsLst>
              <a:gs pos="0">
                <a:srgbClr val="0B1F3A"/>
              </a:gs>
              <a:gs pos="100000">
                <a:srgbClr val="112038"/>
              </a:gs>
            </a:gsLst>
            <a:lin ang="2700000" scaled="1"/>
          </a:gradFill>
          <a:ln w="9525">
            <a:solidFill>
              <a:srgbClr val="10B981">
                <a:alpha val="2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0" name="Text 71"/>
          <p:cNvSpPr/>
          <p:nvPr/>
        </p:nvSpPr>
        <p:spPr>
          <a:xfrm>
            <a:off x="1209675" y="3820418"/>
            <a:ext cx="9525" cy="7651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1" name="Text 72"/>
          <p:cNvSpPr/>
          <p:nvPr/>
        </p:nvSpPr>
        <p:spPr>
          <a:xfrm>
            <a:off x="1305520" y="4081760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10B981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82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60372" y="4136612"/>
            <a:ext cx="132588" cy="132588"/>
          </a:xfrm>
          <a:prstGeom prst="rect">
            <a:avLst/>
          </a:prstGeom>
        </p:spPr>
      </p:pic>
      <p:sp>
        <p:nvSpPr>
          <p:cNvPr id="83" name="Text 73"/>
          <p:cNvSpPr/>
          <p:nvPr/>
        </p:nvSpPr>
        <p:spPr>
          <a:xfrm>
            <a:off x="1605111" y="4093220"/>
            <a:ext cx="566535" cy="219373"/>
          </a:xfrm>
          <a:prstGeom prst="roundRect">
            <a:avLst>
              <a:gd name="adj" fmla="val 19683"/>
            </a:avLst>
          </a:prstGeom>
          <a:solidFill>
            <a:srgbClr val="10B981">
              <a:alpha val="8000"/>
            </a:srgbClr>
          </a:solidFill>
          <a:ln w="9525">
            <a:solidFill>
              <a:srgbClr val="10B981">
                <a:alpha val="25000"/>
              </a:srgbClr>
            </a:solidFill>
          </a:ln>
        </p:spPr>
        <p:txBody>
          <a:bodyPr wrap="none" lIns="179040" tIns="35560" rIns="78740" bIns="35560" rtlCol="0" anchor="ctr"/>
          <a:lstStyle/>
          <a:p>
            <a:pPr algn="l" indent="0" marL="0">
              <a:buNone/>
            </a:pPr>
            <a:r>
              <a:rPr lang="en-US" sz="680" b="1" spc="14" kern="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Oracle</a:t>
            </a:r>
            <a:endParaRPr lang="en-US" sz="680" dirty="0"/>
          </a:p>
        </p:txBody>
      </p:sp>
      <p:pic>
        <p:nvPicPr>
          <p:cNvPr id="84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659443" y="4136538"/>
            <a:ext cx="132588" cy="132588"/>
          </a:xfrm>
          <a:prstGeom prst="rect">
            <a:avLst/>
          </a:prstGeom>
        </p:spPr>
      </p:pic>
      <p:sp>
        <p:nvSpPr>
          <p:cNvPr id="85" name="Text 74"/>
          <p:cNvSpPr/>
          <p:nvPr/>
        </p:nvSpPr>
        <p:spPr>
          <a:xfrm>
            <a:off x="2217688" y="4093220"/>
            <a:ext cx="860429" cy="219373"/>
          </a:xfrm>
          <a:prstGeom prst="roundRect">
            <a:avLst>
              <a:gd name="adj" fmla="val 19683"/>
            </a:avLst>
          </a:prstGeom>
          <a:solidFill>
            <a:srgbClr val="10B981">
              <a:alpha val="8000"/>
            </a:srgbClr>
          </a:solidFill>
          <a:ln w="9525">
            <a:solidFill>
              <a:srgbClr val="10B981">
                <a:alpha val="25000"/>
              </a:srgbClr>
            </a:solidFill>
          </a:ln>
        </p:spPr>
        <p:txBody>
          <a:bodyPr wrap="none" lIns="179040" tIns="35560" rIns="78740" bIns="35560" rtlCol="0" anchor="ctr"/>
          <a:lstStyle/>
          <a:p>
            <a:pPr algn="l" indent="0" marL="0">
              <a:buNone/>
            </a:pPr>
            <a:r>
              <a:rPr lang="en-US" sz="680" b="1" spc="14" kern="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Primavera P6</a:t>
            </a:r>
            <a:endParaRPr lang="en-US" sz="680" dirty="0"/>
          </a:p>
        </p:txBody>
      </p:sp>
      <p:pic>
        <p:nvPicPr>
          <p:cNvPr id="86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272019" y="4136538"/>
            <a:ext cx="132588" cy="132588"/>
          </a:xfrm>
          <a:prstGeom prst="rect">
            <a:avLst/>
          </a:prstGeom>
        </p:spPr>
      </p:pic>
      <p:sp>
        <p:nvSpPr>
          <p:cNvPr id="87" name="Text 75"/>
          <p:cNvSpPr/>
          <p:nvPr/>
        </p:nvSpPr>
        <p:spPr>
          <a:xfrm>
            <a:off x="3118396" y="4093220"/>
            <a:ext cx="626802" cy="219373"/>
          </a:xfrm>
          <a:prstGeom prst="roundRect">
            <a:avLst>
              <a:gd name="adj" fmla="val 19683"/>
            </a:avLst>
          </a:prstGeom>
          <a:solidFill>
            <a:srgbClr val="10B981">
              <a:alpha val="8000"/>
            </a:srgbClr>
          </a:solidFill>
          <a:ln w="9525">
            <a:solidFill>
              <a:srgbClr val="10B981">
                <a:alpha val="25000"/>
              </a:srgbClr>
            </a:solidFill>
          </a:ln>
        </p:spPr>
        <p:txBody>
          <a:bodyPr wrap="none" lIns="179040" tIns="35560" rIns="78740" bIns="35560" rtlCol="0" anchor="ctr"/>
          <a:lstStyle/>
          <a:p>
            <a:pPr algn="l" indent="0" marL="0">
              <a:buNone/>
            </a:pPr>
            <a:r>
              <a:rPr lang="en-US" sz="680" b="1" spc="14" kern="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 360</a:t>
            </a:r>
            <a:endParaRPr lang="en-US" sz="680" dirty="0"/>
          </a:p>
        </p:txBody>
      </p:sp>
      <p:pic>
        <p:nvPicPr>
          <p:cNvPr id="88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172727" y="4136538"/>
            <a:ext cx="132588" cy="132588"/>
          </a:xfrm>
          <a:prstGeom prst="rect">
            <a:avLst/>
          </a:prstGeom>
        </p:spPr>
      </p:pic>
      <p:sp>
        <p:nvSpPr>
          <p:cNvPr id="89" name="Text 76"/>
          <p:cNvSpPr/>
          <p:nvPr/>
        </p:nvSpPr>
        <p:spPr>
          <a:xfrm>
            <a:off x="3790057" y="4093220"/>
            <a:ext cx="468317" cy="219373"/>
          </a:xfrm>
          <a:prstGeom prst="roundRect">
            <a:avLst>
              <a:gd name="adj" fmla="val 19683"/>
            </a:avLst>
          </a:prstGeom>
          <a:solidFill>
            <a:srgbClr val="10B981">
              <a:alpha val="8000"/>
            </a:srgbClr>
          </a:solidFill>
          <a:ln w="9525">
            <a:solidFill>
              <a:srgbClr val="10B981">
                <a:alpha val="25000"/>
              </a:srgbClr>
            </a:solidFill>
          </a:ln>
        </p:spPr>
        <p:txBody>
          <a:bodyPr wrap="none" lIns="179040" tIns="35560" rIns="78740" bIns="35560" rtlCol="0" anchor="ctr"/>
          <a:lstStyle/>
          <a:p>
            <a:pPr algn="l" indent="0" marL="0">
              <a:buNone/>
            </a:pPr>
            <a:r>
              <a:rPr lang="en-US" sz="680" b="1" spc="14" kern="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</a:t>
            </a:r>
            <a:endParaRPr lang="en-US" sz="680" dirty="0"/>
          </a:p>
        </p:txBody>
      </p:sp>
      <p:pic>
        <p:nvPicPr>
          <p:cNvPr id="90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844388" y="4136538"/>
            <a:ext cx="132588" cy="132588"/>
          </a:xfrm>
          <a:prstGeom prst="rect">
            <a:avLst/>
          </a:prstGeom>
        </p:spPr>
      </p:pic>
      <p:sp>
        <p:nvSpPr>
          <p:cNvPr id="91" name="Text 77"/>
          <p:cNvSpPr/>
          <p:nvPr/>
        </p:nvSpPr>
        <p:spPr>
          <a:xfrm>
            <a:off x="4306342" y="4149477"/>
            <a:ext cx="141593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28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GIS, Procore, SharePoint &amp; more</a:t>
            </a:r>
            <a:endParaRPr lang="en-US" sz="560" dirty="0"/>
          </a:p>
        </p:txBody>
      </p:sp>
      <p:pic>
        <p:nvPicPr>
          <p:cNvPr id="92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188994" y="2478732"/>
            <a:ext cx="107603" cy="536228"/>
          </a:xfrm>
          <a:prstGeom prst="rect">
            <a:avLst/>
          </a:prstGeom>
        </p:spPr>
      </p:pic>
      <p:sp>
        <p:nvSpPr>
          <p:cNvPr id="93" name="Text 78"/>
          <p:cNvSpPr/>
          <p:nvPr/>
        </p:nvSpPr>
        <p:spPr>
          <a:xfrm>
            <a:off x="7387441" y="955774"/>
            <a:ext cx="1540847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b="1" spc="84" kern="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SUITES</a:t>
            </a:r>
            <a:endParaRPr lang="en-US" sz="560" dirty="0"/>
          </a:p>
        </p:txBody>
      </p:sp>
      <p:sp>
        <p:nvSpPr>
          <p:cNvPr id="94" name="Text 79"/>
          <p:cNvSpPr/>
          <p:nvPr/>
        </p:nvSpPr>
        <p:spPr>
          <a:xfrm>
            <a:off x="7387441" y="1076325"/>
            <a:ext cx="1540847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5 Industry Suites</a:t>
            </a:r>
            <a:endParaRPr lang="en-US" sz="840" dirty="0"/>
          </a:p>
        </p:txBody>
      </p:sp>
      <p:sp>
        <p:nvSpPr>
          <p:cNvPr id="95" name="Text 80"/>
          <p:cNvSpPr/>
          <p:nvPr/>
        </p:nvSpPr>
        <p:spPr>
          <a:xfrm>
            <a:off x="8014990" y="1279475"/>
            <a:ext cx="285750" cy="13841"/>
          </a:xfrm>
          <a:prstGeom prst="roundRect">
            <a:avLst>
              <a:gd name="adj" fmla="val 100932"/>
            </a:avLst>
          </a:prstGeom>
          <a:gradFill rotWithShape="1">
            <a:gsLst>
              <a:gs pos="0">
                <a:srgbClr val="06B6D4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6" name="Text 81"/>
          <p:cNvSpPr/>
          <p:nvPr/>
        </p:nvSpPr>
        <p:spPr>
          <a:xfrm>
            <a:off x="7457480" y="1364307"/>
            <a:ext cx="1400770" cy="351234"/>
          </a:xfrm>
          <a:prstGeom prst="roundRect">
            <a:avLst>
              <a:gd name="adj" fmla="val 16271"/>
            </a:avLst>
          </a:prstGeom>
          <a:solidFill>
            <a:srgbClr val="06B6D4">
              <a:alpha val="7000"/>
            </a:srgbClr>
          </a:solidFill>
          <a:ln w="9525">
            <a:solidFill>
              <a:srgbClr val="06B6D4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7" name="Text 82"/>
          <p:cNvSpPr/>
          <p:nvPr/>
        </p:nvSpPr>
        <p:spPr>
          <a:xfrm>
            <a:off x="7553325" y="1511350"/>
            <a:ext cx="57150" cy="57150"/>
          </a:xfrm>
          <a:prstGeom prst="ellipse">
            <a:avLst/>
          </a:prstGeom>
          <a:solidFill>
            <a:srgbClr val="10B981"/>
          </a:solidFill>
          <a:ln/>
          <a:effectLst>
            <a:outerShdw sx="100000" sy="100000" kx="0" ky="0" algn="bl" rotWithShape="0" blurRad="35560" dist="50800" dir="16200000">
              <a:srgbClr val="10b981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8" name="Text 83"/>
          <p:cNvSpPr/>
          <p:nvPr/>
        </p:nvSpPr>
        <p:spPr>
          <a:xfrm>
            <a:off x="7667625" y="1430982"/>
            <a:ext cx="1063957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16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InfrastructureConstruct</a:t>
            </a:r>
            <a:endParaRPr lang="en-US" sz="680" dirty="0"/>
          </a:p>
        </p:txBody>
      </p:sp>
      <p:sp>
        <p:nvSpPr>
          <p:cNvPr id="99" name="Text 84"/>
          <p:cNvSpPr/>
          <p:nvPr/>
        </p:nvSpPr>
        <p:spPr>
          <a:xfrm>
            <a:off x="7667625" y="1542157"/>
            <a:ext cx="1063957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&amp; TxDOT/FHWA</a:t>
            </a:r>
            <a:endParaRPr lang="en-US" sz="560" dirty="0"/>
          </a:p>
        </p:txBody>
      </p:sp>
      <p:sp>
        <p:nvSpPr>
          <p:cNvPr id="100" name="Text 85"/>
          <p:cNvSpPr/>
          <p:nvPr/>
        </p:nvSpPr>
        <p:spPr>
          <a:xfrm>
            <a:off x="7457480" y="1758702"/>
            <a:ext cx="1400770" cy="351234"/>
          </a:xfrm>
          <a:prstGeom prst="roundRect">
            <a:avLst>
              <a:gd name="adj" fmla="val 16271"/>
            </a:avLst>
          </a:prstGeom>
          <a:solidFill>
            <a:srgbClr val="06B6D4">
              <a:alpha val="7000"/>
            </a:srgbClr>
          </a:solidFill>
          <a:ln w="9525">
            <a:solidFill>
              <a:srgbClr val="06B6D4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1" name="Text 86"/>
          <p:cNvSpPr/>
          <p:nvPr/>
        </p:nvSpPr>
        <p:spPr>
          <a:xfrm>
            <a:off x="7553325" y="1905744"/>
            <a:ext cx="57150" cy="57150"/>
          </a:xfrm>
          <a:prstGeom prst="ellipse">
            <a:avLst/>
          </a:prstGeom>
          <a:solidFill>
            <a:srgbClr val="3B82F6"/>
          </a:solidFill>
          <a:ln/>
          <a:effectLst>
            <a:outerShdw sx="100000" sy="100000" kx="0" ky="0" algn="bl" rotWithShape="0" blurRad="35560" dist="50800" dir="16200000">
              <a:srgbClr val="3b82f6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2" name="Text 87"/>
          <p:cNvSpPr/>
          <p:nvPr/>
        </p:nvSpPr>
        <p:spPr>
          <a:xfrm>
            <a:off x="7667625" y="1825377"/>
            <a:ext cx="663684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16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AeroConstruct</a:t>
            </a:r>
            <a:endParaRPr lang="en-US" sz="680" dirty="0"/>
          </a:p>
        </p:txBody>
      </p:sp>
      <p:sp>
        <p:nvSpPr>
          <p:cNvPr id="103" name="Text 88"/>
          <p:cNvSpPr/>
          <p:nvPr/>
        </p:nvSpPr>
        <p:spPr>
          <a:xfrm>
            <a:off x="7667625" y="1936552"/>
            <a:ext cx="663684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Airport &amp; FAA CIP</a:t>
            </a:r>
            <a:endParaRPr lang="en-US" sz="560" dirty="0"/>
          </a:p>
        </p:txBody>
      </p:sp>
      <p:sp>
        <p:nvSpPr>
          <p:cNvPr id="104" name="Text 89"/>
          <p:cNvSpPr/>
          <p:nvPr/>
        </p:nvSpPr>
        <p:spPr>
          <a:xfrm>
            <a:off x="7457480" y="2153096"/>
            <a:ext cx="1400770" cy="351234"/>
          </a:xfrm>
          <a:prstGeom prst="roundRect">
            <a:avLst>
              <a:gd name="adj" fmla="val 16271"/>
            </a:avLst>
          </a:prstGeom>
          <a:solidFill>
            <a:srgbClr val="06B6D4">
              <a:alpha val="7000"/>
            </a:srgbClr>
          </a:solidFill>
          <a:ln w="9525">
            <a:solidFill>
              <a:srgbClr val="06B6D4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5" name="Text 90"/>
          <p:cNvSpPr/>
          <p:nvPr/>
        </p:nvSpPr>
        <p:spPr>
          <a:xfrm>
            <a:off x="7553325" y="2300139"/>
            <a:ext cx="57150" cy="57150"/>
          </a:xfrm>
          <a:prstGeom prst="ellipse">
            <a:avLst/>
          </a:prstGeom>
          <a:solidFill>
            <a:srgbClr val="EC4899"/>
          </a:solidFill>
          <a:ln/>
          <a:effectLst>
            <a:outerShdw sx="100000" sy="100000" kx="0" ky="0" algn="bl" rotWithShape="0" blurRad="35560" dist="50800" dir="16200000">
              <a:srgbClr val="ec4899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6" name="Text 91"/>
          <p:cNvSpPr/>
          <p:nvPr/>
        </p:nvSpPr>
        <p:spPr>
          <a:xfrm>
            <a:off x="7667625" y="2219771"/>
            <a:ext cx="614898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16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HealthBuild</a:t>
            </a:r>
            <a:endParaRPr lang="en-US" sz="680" dirty="0"/>
          </a:p>
        </p:txBody>
      </p:sp>
      <p:sp>
        <p:nvSpPr>
          <p:cNvPr id="107" name="Text 92"/>
          <p:cNvSpPr/>
          <p:nvPr/>
        </p:nvSpPr>
        <p:spPr>
          <a:xfrm>
            <a:off x="7667625" y="2330946"/>
            <a:ext cx="614898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&amp; TJC</a:t>
            </a:r>
            <a:endParaRPr lang="en-US" sz="560" dirty="0"/>
          </a:p>
        </p:txBody>
      </p:sp>
      <p:sp>
        <p:nvSpPr>
          <p:cNvPr id="108" name="Text 93"/>
          <p:cNvSpPr/>
          <p:nvPr/>
        </p:nvSpPr>
        <p:spPr>
          <a:xfrm>
            <a:off x="7457480" y="2547491"/>
            <a:ext cx="1400770" cy="351234"/>
          </a:xfrm>
          <a:prstGeom prst="roundRect">
            <a:avLst>
              <a:gd name="adj" fmla="val 16271"/>
            </a:avLst>
          </a:prstGeom>
          <a:solidFill>
            <a:srgbClr val="06B6D4">
              <a:alpha val="7000"/>
            </a:srgbClr>
          </a:solidFill>
          <a:ln w="9525">
            <a:solidFill>
              <a:srgbClr val="06B6D4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9" name="Text 94"/>
          <p:cNvSpPr/>
          <p:nvPr/>
        </p:nvSpPr>
        <p:spPr>
          <a:xfrm>
            <a:off x="7553325" y="2694533"/>
            <a:ext cx="57150" cy="57150"/>
          </a:xfrm>
          <a:prstGeom prst="ellipse">
            <a:avLst/>
          </a:prstGeom>
          <a:solidFill>
            <a:srgbClr val="F59E0B"/>
          </a:solidFill>
          <a:ln/>
          <a:effectLst>
            <a:outerShdw sx="100000" sy="100000" kx="0" ky="0" algn="bl" rotWithShape="0" blurRad="35560" dist="50800" dir="16200000">
              <a:srgbClr val="f59e0b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0" name="Text 95"/>
          <p:cNvSpPr/>
          <p:nvPr/>
        </p:nvSpPr>
        <p:spPr>
          <a:xfrm>
            <a:off x="7667625" y="2614166"/>
            <a:ext cx="990451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16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K-12VerticalConstruct</a:t>
            </a:r>
            <a:endParaRPr lang="en-US" sz="680" dirty="0"/>
          </a:p>
        </p:txBody>
      </p:sp>
      <p:sp>
        <p:nvSpPr>
          <p:cNvPr id="111" name="Text 96"/>
          <p:cNvSpPr/>
          <p:nvPr/>
        </p:nvSpPr>
        <p:spPr>
          <a:xfrm>
            <a:off x="7667625" y="2725341"/>
            <a:ext cx="99045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&amp; TEA Bond</a:t>
            </a:r>
            <a:endParaRPr lang="en-US" sz="560" dirty="0"/>
          </a:p>
        </p:txBody>
      </p:sp>
      <p:sp>
        <p:nvSpPr>
          <p:cNvPr id="112" name="Text 97"/>
          <p:cNvSpPr/>
          <p:nvPr/>
        </p:nvSpPr>
        <p:spPr>
          <a:xfrm>
            <a:off x="7457480" y="2941886"/>
            <a:ext cx="1400770" cy="351234"/>
          </a:xfrm>
          <a:prstGeom prst="roundRect">
            <a:avLst>
              <a:gd name="adj" fmla="val 16271"/>
            </a:avLst>
          </a:prstGeom>
          <a:solidFill>
            <a:srgbClr val="06B6D4">
              <a:alpha val="7000"/>
            </a:srgbClr>
          </a:solidFill>
          <a:ln w="9525">
            <a:solidFill>
              <a:srgbClr val="06B6D4">
                <a:alpha val="2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3" name="Text 98"/>
          <p:cNvSpPr/>
          <p:nvPr/>
        </p:nvSpPr>
        <p:spPr>
          <a:xfrm>
            <a:off x="7553325" y="3088928"/>
            <a:ext cx="57150" cy="57150"/>
          </a:xfrm>
          <a:prstGeom prst="ellipse">
            <a:avLst/>
          </a:prstGeom>
          <a:solidFill>
            <a:srgbClr val="8B5CF6"/>
          </a:solidFill>
          <a:ln/>
          <a:effectLst>
            <a:outerShdw sx="100000" sy="100000" kx="0" ky="0" algn="bl" rotWithShape="0" blurRad="35560" dist="50800" dir="16200000">
              <a:srgbClr val="8b5cf6">
                <a:alpha val="5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4" name="Text 99"/>
          <p:cNvSpPr/>
          <p:nvPr/>
        </p:nvSpPr>
        <p:spPr>
          <a:xfrm>
            <a:off x="7667625" y="3008561"/>
            <a:ext cx="848023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16"/>
              </a:lnSpc>
              <a:buNone/>
            </a:pPr>
            <a:r>
              <a:rPr lang="en-US" sz="68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EPC Platform</a:t>
            </a:r>
            <a:endParaRPr lang="en-US" sz="680" dirty="0"/>
          </a:p>
        </p:txBody>
      </p:sp>
      <p:sp>
        <p:nvSpPr>
          <p:cNvPr id="115" name="Text 100"/>
          <p:cNvSpPr/>
          <p:nvPr/>
        </p:nvSpPr>
        <p:spPr>
          <a:xfrm>
            <a:off x="7667625" y="3119735"/>
            <a:ext cx="848023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Multi-Vertical Base</a:t>
            </a:r>
            <a:endParaRPr lang="en-US" sz="560" dirty="0"/>
          </a:p>
        </p:txBody>
      </p:sp>
      <p:sp>
        <p:nvSpPr>
          <p:cNvPr id="116" name="Text 101"/>
          <p:cNvSpPr/>
          <p:nvPr/>
        </p:nvSpPr>
        <p:spPr>
          <a:xfrm>
            <a:off x="7457480" y="3393430"/>
            <a:ext cx="1400770" cy="313637"/>
          </a:xfrm>
          <a:prstGeom prst="roundRect">
            <a:avLst>
              <a:gd name="adj" fmla="val 13767"/>
            </a:avLst>
          </a:prstGeom>
          <a:solidFill>
            <a:srgbClr val="06B6D4">
              <a:alpha val="6000"/>
            </a:srgbClr>
          </a:solidFill>
          <a:ln w="9525">
            <a:solidFill>
              <a:srgbClr val="06B6D4">
                <a:alpha val="15000"/>
              </a:srgbClr>
            </a:solidFill>
          </a:ln>
        </p:spPr>
        <p:txBody>
          <a:bodyPr wrap="none" lIns="57150" tIns="43180" rIns="57150" bIns="43180" rtlCol="0" anchor="t"/>
          <a:lstStyle/>
          <a:p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suite consumes all</a:t>
            </a:r>
            <a:br/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platform layers</a:t>
            </a:r>
            <a:endParaRPr lang="en-US" sz="560" dirty="0"/>
          </a:p>
        </p:txBody>
      </p:sp>
      <p:sp>
        <p:nvSpPr>
          <p:cNvPr id="117" name="Text 102"/>
          <p:cNvSpPr/>
          <p:nvPr/>
        </p:nvSpPr>
        <p:spPr>
          <a:xfrm>
            <a:off x="342900" y="4666059"/>
            <a:ext cx="8515350" cy="276820"/>
          </a:xfrm>
          <a:prstGeom prst="roundRect">
            <a:avLst>
              <a:gd name="adj" fmla="val 20645"/>
            </a:avLst>
          </a:prstGeom>
          <a:solidFill>
            <a:srgbClr val="2563EB">
              <a:alpha val="8000"/>
            </a:srgbClr>
          </a:solidFill>
          <a:ln w="9525">
            <a:solidFill>
              <a:srgbClr val="2563EB">
                <a:alpha val="1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8" name="Text 103"/>
          <p:cNvSpPr/>
          <p:nvPr/>
        </p:nvSpPr>
        <p:spPr>
          <a:xfrm>
            <a:off x="466725" y="4782889"/>
            <a:ext cx="43160" cy="43160"/>
          </a:xfrm>
          <a:prstGeom prst="ellipse">
            <a:avLst/>
          </a:prstGeom>
          <a:solidFill>
            <a:srgbClr val="3B82F6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9" name="Text 104"/>
          <p:cNvSpPr/>
          <p:nvPr/>
        </p:nvSpPr>
        <p:spPr>
          <a:xfrm>
            <a:off x="553045" y="4734967"/>
            <a:ext cx="484912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</a:t>
            </a:r>
            <a:endParaRPr lang="en-US" sz="730" dirty="0"/>
          </a:p>
        </p:txBody>
      </p:sp>
      <p:sp>
        <p:nvSpPr>
          <p:cNvPr id="120" name="Text 105"/>
          <p:cNvSpPr/>
          <p:nvPr/>
        </p:nvSpPr>
        <p:spPr>
          <a:xfrm>
            <a:off x="1037034" y="4739729"/>
            <a:ext cx="969496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Bidirectional Data Flow</a:t>
            </a:r>
            <a:endParaRPr lang="en-US" sz="680" dirty="0"/>
          </a:p>
        </p:txBody>
      </p:sp>
      <p:sp>
        <p:nvSpPr>
          <p:cNvPr id="121" name="Text 106"/>
          <p:cNvSpPr/>
          <p:nvPr/>
        </p:nvSpPr>
        <p:spPr>
          <a:xfrm>
            <a:off x="2098774" y="4732734"/>
            <a:ext cx="7590" cy="14347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22" name="Image 13" descr="preencoded.png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255202" y="4738101"/>
            <a:ext cx="132588" cy="132588"/>
          </a:xfrm>
          <a:prstGeom prst="rect">
            <a:avLst/>
          </a:prstGeom>
        </p:spPr>
      </p:pic>
      <p:sp>
        <p:nvSpPr>
          <p:cNvPr id="123" name="Text 107"/>
          <p:cNvSpPr/>
          <p:nvPr/>
        </p:nvSpPr>
        <p:spPr>
          <a:xfrm>
            <a:off x="2399407" y="4734967"/>
            <a:ext cx="169932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736</a:t>
            </a:r>
            <a:endParaRPr lang="en-US" sz="730" dirty="0"/>
          </a:p>
        </p:txBody>
      </p:sp>
      <p:sp>
        <p:nvSpPr>
          <p:cNvPr id="124" name="Text 108"/>
          <p:cNvSpPr/>
          <p:nvPr/>
        </p:nvSpPr>
        <p:spPr>
          <a:xfrm>
            <a:off x="2597051" y="4739729"/>
            <a:ext cx="112223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Inter-Agent Messages/Day</a:t>
            </a:r>
            <a:endParaRPr lang="en-US" sz="680" dirty="0"/>
          </a:p>
        </p:txBody>
      </p:sp>
      <p:sp>
        <p:nvSpPr>
          <p:cNvPr id="125" name="Text 109"/>
          <p:cNvSpPr/>
          <p:nvPr/>
        </p:nvSpPr>
        <p:spPr>
          <a:xfrm>
            <a:off x="3797498" y="4732734"/>
            <a:ext cx="7590" cy="14347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26" name="Image 14" descr="preencoded.png">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953926" y="4738101"/>
            <a:ext cx="132588" cy="132588"/>
          </a:xfrm>
          <a:prstGeom prst="rect">
            <a:avLst/>
          </a:prstGeom>
        </p:spPr>
      </p:pic>
      <p:sp>
        <p:nvSpPr>
          <p:cNvPr id="127" name="Text 110"/>
          <p:cNvSpPr/>
          <p:nvPr/>
        </p:nvSpPr>
        <p:spPr>
          <a:xfrm>
            <a:off x="4098131" y="4734967"/>
            <a:ext cx="34543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99.97%</a:t>
            </a:r>
            <a:endParaRPr lang="en-US" sz="730" dirty="0"/>
          </a:p>
        </p:txBody>
      </p:sp>
      <p:sp>
        <p:nvSpPr>
          <p:cNvPr id="128" name="Text 111"/>
          <p:cNvSpPr/>
          <p:nvPr/>
        </p:nvSpPr>
        <p:spPr>
          <a:xfrm>
            <a:off x="4455319" y="4739729"/>
            <a:ext cx="695444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Uptime</a:t>
            </a:r>
            <a:endParaRPr lang="en-US" sz="680" dirty="0"/>
          </a:p>
        </p:txBody>
      </p:sp>
      <p:sp>
        <p:nvSpPr>
          <p:cNvPr id="129" name="Text 112"/>
          <p:cNvSpPr/>
          <p:nvPr/>
        </p:nvSpPr>
        <p:spPr>
          <a:xfrm>
            <a:off x="5267920" y="4732734"/>
            <a:ext cx="7590" cy="14347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30" name="Image 15" descr="preencoded.png">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424348" y="4738101"/>
            <a:ext cx="132588" cy="132588"/>
          </a:xfrm>
          <a:prstGeom prst="rect">
            <a:avLst/>
          </a:prstGeom>
        </p:spPr>
      </p:pic>
      <p:sp>
        <p:nvSpPr>
          <p:cNvPr id="131" name="Text 113"/>
          <p:cNvSpPr/>
          <p:nvPr/>
        </p:nvSpPr>
        <p:spPr>
          <a:xfrm>
            <a:off x="5568553" y="4734967"/>
            <a:ext cx="113288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730" dirty="0"/>
          </a:p>
        </p:txBody>
      </p:sp>
      <p:sp>
        <p:nvSpPr>
          <p:cNvPr id="132" name="Text 114"/>
          <p:cNvSpPr/>
          <p:nvPr/>
        </p:nvSpPr>
        <p:spPr>
          <a:xfrm>
            <a:off x="5714702" y="4739729"/>
            <a:ext cx="165446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Conflicts Resolved Autonomously / Day</a:t>
            </a:r>
            <a:endParaRPr lang="en-US" sz="680" dirty="0"/>
          </a:p>
        </p:txBody>
      </p:sp>
      <p:sp>
        <p:nvSpPr>
          <p:cNvPr id="133" name="Text 115"/>
          <p:cNvSpPr/>
          <p:nvPr/>
        </p:nvSpPr>
        <p:spPr>
          <a:xfrm>
            <a:off x="7398990" y="4732734"/>
            <a:ext cx="7590" cy="14347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34" name="Image 16" descr="preencoded.png">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555418" y="4738101"/>
            <a:ext cx="132588" cy="132588"/>
          </a:xfrm>
          <a:prstGeom prst="rect">
            <a:avLst/>
          </a:prstGeom>
        </p:spPr>
      </p:pic>
      <p:sp>
        <p:nvSpPr>
          <p:cNvPr id="135" name="Text 116"/>
          <p:cNvSpPr/>
          <p:nvPr/>
        </p:nvSpPr>
        <p:spPr>
          <a:xfrm>
            <a:off x="7699623" y="4734967"/>
            <a:ext cx="328404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$8.34B</a:t>
            </a:r>
            <a:endParaRPr lang="en-US" sz="730" dirty="0"/>
          </a:p>
        </p:txBody>
      </p:sp>
      <p:sp>
        <p:nvSpPr>
          <p:cNvPr id="136" name="Text 117"/>
          <p:cNvSpPr/>
          <p:nvPr/>
        </p:nvSpPr>
        <p:spPr>
          <a:xfrm>
            <a:off x="8041332" y="4739729"/>
            <a:ext cx="762402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Portfolio</a:t>
            </a:r>
            <a:endParaRPr lang="en-US" sz="6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94271"/>
          </a:xfrm>
          <a:prstGeom prst="rect">
            <a:avLst/>
          </a:prstGeom>
          <a:solidFill>
            <a:srgbClr val="0A1628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575221"/>
            <a:ext cx="9144000" cy="19050"/>
          </a:xfrm>
          <a:prstGeom prst="rect">
            <a:avLst/>
          </a:pr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00050" y="128141"/>
            <a:ext cx="2873277" cy="2146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690"/>
              </a:lnSpc>
              <a:buNone/>
            </a:pPr>
            <a:r>
              <a:rPr lang="en-US" sz="1690" spc="-20" kern="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Infrastructure</a:t>
            </a:r>
            <a:pPr algn="l" indent="0" marL="0">
              <a:lnSpc>
                <a:spcPts val="1690"/>
              </a:lnSpc>
              <a:buNone/>
            </a:pPr>
            <a:r>
              <a:rPr lang="en-US" sz="1690" spc="-2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Construct Suite</a:t>
            </a:r>
            <a:endParaRPr lang="en-US" sz="1690" dirty="0"/>
          </a:p>
        </p:txBody>
      </p:sp>
      <p:sp>
        <p:nvSpPr>
          <p:cNvPr id="5" name="Text 3"/>
          <p:cNvSpPr/>
          <p:nvPr/>
        </p:nvSpPr>
        <p:spPr>
          <a:xfrm>
            <a:off x="400050" y="364331"/>
            <a:ext cx="2953836" cy="96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60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the full spectrum of civil infrastructure capital programs</a:t>
            </a:r>
            <a:endParaRPr lang="en-US" sz="760" dirty="0"/>
          </a:p>
        </p:txBody>
      </p:sp>
      <p:sp>
        <p:nvSpPr>
          <p:cNvPr id="6" name="Text 4"/>
          <p:cNvSpPr/>
          <p:nvPr/>
        </p:nvSpPr>
        <p:spPr>
          <a:xfrm>
            <a:off x="6553944" y="284559"/>
            <a:ext cx="2233806" cy="176361"/>
          </a:xfrm>
          <a:prstGeom prst="roundRect">
            <a:avLst>
              <a:gd name="adj" fmla="val 81373"/>
            </a:avLst>
          </a:prstGeom>
          <a:solidFill>
            <a:srgbClr val="2563EB"/>
          </a:solidFill>
          <a:ln/>
        </p:spPr>
        <p:txBody>
          <a:bodyPr wrap="none" lIns="100330" tIns="29210" rIns="100330" bIns="29210" rtlCol="0" anchor="t"/>
          <a:lstStyle/>
          <a:p>
            <a:pPr algn="l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SUITE · CIVIL INFRASTRUCTURE</a:t>
            </a:r>
            <a:endParaRPr lang="en-US" sz="620" dirty="0"/>
          </a:p>
        </p:txBody>
      </p:sp>
      <p:sp>
        <p:nvSpPr>
          <p:cNvPr id="7" name="Text 5"/>
          <p:cNvSpPr/>
          <p:nvPr/>
        </p:nvSpPr>
        <p:spPr>
          <a:xfrm>
            <a:off x="0" y="594271"/>
            <a:ext cx="2786360" cy="4549229"/>
          </a:xfrm>
          <a:prstGeom prst="rect">
            <a:avLst/>
          </a:prstGeom>
          <a:solidFill>
            <a:srgbClr val="0A1628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00050" y="794891"/>
            <a:ext cx="886167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11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COVERS</a:t>
            </a:r>
            <a:endParaRPr lang="en-US" sz="560" dirty="0"/>
          </a:p>
        </p:txBody>
      </p:sp>
      <p:sp>
        <p:nvSpPr>
          <p:cNvPr id="9" name="Text 7"/>
          <p:cNvSpPr/>
          <p:nvPr/>
        </p:nvSpPr>
        <p:spPr>
          <a:xfrm>
            <a:off x="400050" y="1001911"/>
            <a:ext cx="2171111" cy="361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356"/>
              </a:lnSpc>
              <a:buNone/>
            </a:pPr>
            <a:r>
              <a:rPr lang="en-US" sz="11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Full-Spectrum Civil</a:t>
            </a:r>
            <a:br/>
            <a:pPr algn="l" indent="0" marL="0">
              <a:lnSpc>
                <a:spcPts val="1356"/>
              </a:lnSpc>
              <a:buNone/>
            </a:pPr>
            <a:r>
              <a:rPr lang="en-US" sz="113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Infrastructure</a:t>
            </a:r>
            <a:endParaRPr lang="en-US" sz="1130" dirty="0"/>
          </a:p>
        </p:txBody>
      </p:sp>
      <p:sp>
        <p:nvSpPr>
          <p:cNvPr id="10" name="Text 8"/>
          <p:cNvSpPr/>
          <p:nvPr/>
        </p:nvSpPr>
        <p:spPr>
          <a:xfrm>
            <a:off x="400050" y="1846064"/>
            <a:ext cx="212854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00050" y="1538883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2563EB">
              <a:alpha val="2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4902" y="1593735"/>
            <a:ext cx="132588" cy="132588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728811" y="1590675"/>
            <a:ext cx="1159565" cy="1387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2"/>
              </a:lnSpc>
              <a:buNone/>
            </a:pPr>
            <a:r>
              <a:rPr lang="en-US" sz="84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Highways &amp; Freeways</a:t>
            </a:r>
            <a:endParaRPr lang="en-US" sz="840" dirty="0"/>
          </a:p>
        </p:txBody>
      </p:sp>
      <p:sp>
        <p:nvSpPr>
          <p:cNvPr id="14" name="Text 11"/>
          <p:cNvSpPr/>
          <p:nvPr/>
        </p:nvSpPr>
        <p:spPr>
          <a:xfrm>
            <a:off x="400050" y="2227511"/>
            <a:ext cx="212854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400050" y="1920329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2563EB">
              <a:alpha val="2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4902" y="1975181"/>
            <a:ext cx="132588" cy="13258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28811" y="1972121"/>
            <a:ext cx="1166277" cy="1387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2"/>
              </a:lnSpc>
              <a:buNone/>
            </a:pPr>
            <a:r>
              <a:rPr lang="en-US" sz="84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Bridges &amp; Overpasses</a:t>
            </a:r>
            <a:endParaRPr lang="en-US" sz="840" dirty="0"/>
          </a:p>
        </p:txBody>
      </p:sp>
      <p:sp>
        <p:nvSpPr>
          <p:cNvPr id="18" name="Text 14"/>
          <p:cNvSpPr/>
          <p:nvPr/>
        </p:nvSpPr>
        <p:spPr>
          <a:xfrm>
            <a:off x="400050" y="2608957"/>
            <a:ext cx="212854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400050" y="2301776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2563EB">
              <a:alpha val="2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4902" y="2356628"/>
            <a:ext cx="132588" cy="13258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28811" y="2353568"/>
            <a:ext cx="699209" cy="1387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2"/>
              </a:lnSpc>
              <a:buNone/>
            </a:pPr>
            <a:r>
              <a:rPr lang="en-US" sz="84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 &amp; Rail</a:t>
            </a:r>
            <a:endParaRPr lang="en-US" sz="840" dirty="0"/>
          </a:p>
        </p:txBody>
      </p:sp>
      <p:sp>
        <p:nvSpPr>
          <p:cNvPr id="22" name="Text 17"/>
          <p:cNvSpPr/>
          <p:nvPr/>
        </p:nvSpPr>
        <p:spPr>
          <a:xfrm>
            <a:off x="400050" y="2990404"/>
            <a:ext cx="212854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8"/>
          <p:cNvSpPr/>
          <p:nvPr/>
        </p:nvSpPr>
        <p:spPr>
          <a:xfrm>
            <a:off x="400050" y="2683222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2563EB">
              <a:alpha val="2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4902" y="2738074"/>
            <a:ext cx="132588" cy="13258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28811" y="2735014"/>
            <a:ext cx="1066086" cy="1387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2"/>
              </a:lnSpc>
              <a:buNone/>
            </a:pPr>
            <a:r>
              <a:rPr lang="en-US" sz="84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&amp; Wastewater</a:t>
            </a:r>
            <a:endParaRPr lang="en-US" sz="840" dirty="0"/>
          </a:p>
        </p:txBody>
      </p:sp>
      <p:sp>
        <p:nvSpPr>
          <p:cNvPr id="26" name="Text 20"/>
          <p:cNvSpPr/>
          <p:nvPr/>
        </p:nvSpPr>
        <p:spPr>
          <a:xfrm>
            <a:off x="400050" y="3371850"/>
            <a:ext cx="2128540" cy="9525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1"/>
          <p:cNvSpPr/>
          <p:nvPr/>
        </p:nvSpPr>
        <p:spPr>
          <a:xfrm>
            <a:off x="400050" y="3064669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2563EB">
              <a:alpha val="2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4902" y="3119521"/>
            <a:ext cx="132588" cy="132588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28811" y="3116461"/>
            <a:ext cx="1498446" cy="1387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2"/>
              </a:lnSpc>
              <a:buNone/>
            </a:pPr>
            <a:r>
              <a:rPr lang="en-US" sz="84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Ports &amp; Marine Infrastructure</a:t>
            </a:r>
            <a:endParaRPr lang="en-US" sz="840" dirty="0"/>
          </a:p>
        </p:txBody>
      </p:sp>
      <p:sp>
        <p:nvSpPr>
          <p:cNvPr id="30" name="Text 23"/>
          <p:cNvSpPr/>
          <p:nvPr/>
        </p:nvSpPr>
        <p:spPr>
          <a:xfrm>
            <a:off x="400050" y="3446115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2563EB">
              <a:alpha val="2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4902" y="3500967"/>
            <a:ext cx="132588" cy="13258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28811" y="3497907"/>
            <a:ext cx="1033507" cy="1387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2"/>
              </a:lnSpc>
              <a:buNone/>
            </a:pPr>
            <a:r>
              <a:rPr lang="en-US" sz="84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Civil Works</a:t>
            </a:r>
            <a:endParaRPr lang="en-US" sz="840" dirty="0"/>
          </a:p>
        </p:txBody>
      </p:sp>
      <p:sp>
        <p:nvSpPr>
          <p:cNvPr id="33" name="Text 25"/>
          <p:cNvSpPr/>
          <p:nvPr/>
        </p:nvSpPr>
        <p:spPr>
          <a:xfrm>
            <a:off x="2786360" y="594271"/>
            <a:ext cx="6357640" cy="4549229"/>
          </a:xfrm>
          <a:prstGeom prst="rect">
            <a:avLst/>
          </a:prstGeom>
          <a:solidFill>
            <a:srgbClr val="F8FAFC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26"/>
          <p:cNvSpPr/>
          <p:nvPr/>
        </p:nvSpPr>
        <p:spPr>
          <a:xfrm>
            <a:off x="3101280" y="794891"/>
            <a:ext cx="963275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110" kern="0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CAPABILITIES</a:t>
            </a:r>
            <a:endParaRPr lang="en-US" sz="560" dirty="0"/>
          </a:p>
        </p:txBody>
      </p:sp>
      <p:sp>
        <p:nvSpPr>
          <p:cNvPr id="35" name="Text 27"/>
          <p:cNvSpPr/>
          <p:nvPr/>
        </p:nvSpPr>
        <p:spPr>
          <a:xfrm>
            <a:off x="3101280" y="1001911"/>
            <a:ext cx="6332666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6"/>
              </a:lnSpc>
              <a:buNone/>
            </a:pPr>
            <a:r>
              <a:rPr lang="en-US" sz="1130" dirty="0">
                <a:solidFill>
                  <a:srgbClr val="0F172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Enterprise-Grade Tools for Every Phase</a:t>
            </a:r>
            <a:endParaRPr lang="en-US" sz="1130" dirty="0"/>
          </a:p>
        </p:txBody>
      </p:sp>
      <p:sp>
        <p:nvSpPr>
          <p:cNvPr id="36" name="Text 28"/>
          <p:cNvSpPr/>
          <p:nvPr/>
        </p:nvSpPr>
        <p:spPr>
          <a:xfrm>
            <a:off x="3101280" y="1274266"/>
            <a:ext cx="2842915" cy="433536"/>
          </a:xfrm>
          <a:prstGeom prst="roundRect">
            <a:avLst>
              <a:gd name="adj" fmla="val 16405"/>
            </a:avLst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29"/>
          <p:cNvSpPr/>
          <p:nvPr/>
        </p:nvSpPr>
        <p:spPr>
          <a:xfrm>
            <a:off x="3101280" y="1274266"/>
            <a:ext cx="19050" cy="433536"/>
          </a:xfrm>
          <a:custGeom>
            <a:avLst/>
            <a:gdLst/>
            <a:ahLst/>
            <a:cxnLst/>
            <a:rect l="l" t="t" r="r" b="b"/>
            <a:pathLst>
              <a:path w="19050" h="433536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410860"/>
                </a:lnTo>
                <a:lnTo>
                  <a:pt x="16669" y="408167"/>
                </a:lnTo>
                <a:lnTo>
                  <a:pt x="14288" y="405173"/>
                </a:lnTo>
                <a:lnTo>
                  <a:pt x="11906" y="401809"/>
                </a:lnTo>
                <a:lnTo>
                  <a:pt x="9525" y="397971"/>
                </a:lnTo>
                <a:lnTo>
                  <a:pt x="7144" y="393482"/>
                </a:lnTo>
                <a:lnTo>
                  <a:pt x="4763" y="388004"/>
                </a:lnTo>
                <a:lnTo>
                  <a:pt x="2381" y="380666"/>
                </a:lnTo>
                <a:lnTo>
                  <a:pt x="0" y="362416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0"/>
          <p:cNvSpPr/>
          <p:nvPr/>
        </p:nvSpPr>
        <p:spPr>
          <a:xfrm>
            <a:off x="3220641" y="1370112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DBEA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68647" y="1418118"/>
            <a:ext cx="132588" cy="13258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3527971" y="1370112"/>
            <a:ext cx="2255282" cy="115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2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Right-of-Way Acquisition</a:t>
            </a:r>
            <a:endParaRPr lang="en-US" sz="760" dirty="0"/>
          </a:p>
        </p:txBody>
      </p:sp>
      <p:sp>
        <p:nvSpPr>
          <p:cNvPr id="41" name="Text 32"/>
          <p:cNvSpPr/>
          <p:nvPr/>
        </p:nvSpPr>
        <p:spPr>
          <a:xfrm>
            <a:off x="3527971" y="1499741"/>
            <a:ext cx="2255282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parcel tracking &amp; acquisition management</a:t>
            </a:r>
            <a:endParaRPr lang="en-US" sz="680" dirty="0"/>
          </a:p>
        </p:txBody>
      </p:sp>
      <p:sp>
        <p:nvSpPr>
          <p:cNvPr id="42" name="Text 33"/>
          <p:cNvSpPr/>
          <p:nvPr/>
        </p:nvSpPr>
        <p:spPr>
          <a:xfrm>
            <a:off x="6015186" y="1274266"/>
            <a:ext cx="2843064" cy="433536"/>
          </a:xfrm>
          <a:prstGeom prst="roundRect">
            <a:avLst>
              <a:gd name="adj" fmla="val 16405"/>
            </a:avLst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4"/>
          <p:cNvSpPr/>
          <p:nvPr/>
        </p:nvSpPr>
        <p:spPr>
          <a:xfrm>
            <a:off x="6015186" y="1274266"/>
            <a:ext cx="19050" cy="433536"/>
          </a:xfrm>
          <a:custGeom>
            <a:avLst/>
            <a:gdLst/>
            <a:ahLst/>
            <a:cxnLst/>
            <a:rect l="l" t="t" r="r" b="b"/>
            <a:pathLst>
              <a:path w="19050" h="433536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410860"/>
                </a:lnTo>
                <a:lnTo>
                  <a:pt x="16669" y="408167"/>
                </a:lnTo>
                <a:lnTo>
                  <a:pt x="14288" y="405173"/>
                </a:lnTo>
                <a:lnTo>
                  <a:pt x="11906" y="401809"/>
                </a:lnTo>
                <a:lnTo>
                  <a:pt x="9525" y="397971"/>
                </a:lnTo>
                <a:lnTo>
                  <a:pt x="7144" y="393482"/>
                </a:lnTo>
                <a:lnTo>
                  <a:pt x="4763" y="388004"/>
                </a:lnTo>
                <a:lnTo>
                  <a:pt x="2381" y="380666"/>
                </a:lnTo>
                <a:lnTo>
                  <a:pt x="0" y="362416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35"/>
          <p:cNvSpPr/>
          <p:nvPr/>
        </p:nvSpPr>
        <p:spPr>
          <a:xfrm>
            <a:off x="6134546" y="1370112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DBEA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5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182552" y="1418118"/>
            <a:ext cx="132588" cy="132588"/>
          </a:xfrm>
          <a:prstGeom prst="rect">
            <a:avLst/>
          </a:prstGeom>
        </p:spPr>
      </p:pic>
      <p:sp>
        <p:nvSpPr>
          <p:cNvPr id="46" name="Text 36"/>
          <p:cNvSpPr/>
          <p:nvPr/>
        </p:nvSpPr>
        <p:spPr>
          <a:xfrm>
            <a:off x="6441877" y="1370112"/>
            <a:ext cx="2407533" cy="115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2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Relocation Tracking</a:t>
            </a:r>
            <a:endParaRPr lang="en-US" sz="760" dirty="0"/>
          </a:p>
        </p:txBody>
      </p:sp>
      <p:sp>
        <p:nvSpPr>
          <p:cNvPr id="47" name="Text 37"/>
          <p:cNvSpPr/>
          <p:nvPr/>
        </p:nvSpPr>
        <p:spPr>
          <a:xfrm>
            <a:off x="6441877" y="1499741"/>
            <a:ext cx="2407533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AT&amp;T, Oncor, Atmos, Austin Water &amp; Charter coordination</a:t>
            </a:r>
            <a:endParaRPr lang="en-US" sz="680" dirty="0"/>
          </a:p>
        </p:txBody>
      </p:sp>
      <p:sp>
        <p:nvSpPr>
          <p:cNvPr id="48" name="Text 38"/>
          <p:cNvSpPr/>
          <p:nvPr/>
        </p:nvSpPr>
        <p:spPr>
          <a:xfrm>
            <a:off x="3101280" y="1778794"/>
            <a:ext cx="2842915" cy="433536"/>
          </a:xfrm>
          <a:prstGeom prst="roundRect">
            <a:avLst>
              <a:gd name="adj" fmla="val 16405"/>
            </a:avLst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39"/>
          <p:cNvSpPr/>
          <p:nvPr/>
        </p:nvSpPr>
        <p:spPr>
          <a:xfrm>
            <a:off x="3101280" y="1778794"/>
            <a:ext cx="19050" cy="433536"/>
          </a:xfrm>
          <a:custGeom>
            <a:avLst/>
            <a:gdLst/>
            <a:ahLst/>
            <a:cxnLst/>
            <a:rect l="l" t="t" r="r" b="b"/>
            <a:pathLst>
              <a:path w="19050" h="433536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410860"/>
                </a:lnTo>
                <a:lnTo>
                  <a:pt x="16669" y="408167"/>
                </a:lnTo>
                <a:lnTo>
                  <a:pt x="14288" y="405173"/>
                </a:lnTo>
                <a:lnTo>
                  <a:pt x="11906" y="401809"/>
                </a:lnTo>
                <a:lnTo>
                  <a:pt x="9525" y="397971"/>
                </a:lnTo>
                <a:lnTo>
                  <a:pt x="7144" y="393482"/>
                </a:lnTo>
                <a:lnTo>
                  <a:pt x="4763" y="388004"/>
                </a:lnTo>
                <a:lnTo>
                  <a:pt x="2381" y="380666"/>
                </a:lnTo>
                <a:lnTo>
                  <a:pt x="0" y="362416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0"/>
          <p:cNvSpPr/>
          <p:nvPr/>
        </p:nvSpPr>
        <p:spPr>
          <a:xfrm>
            <a:off x="3220641" y="1874639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DBEA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1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268647" y="1922645"/>
            <a:ext cx="132588" cy="132588"/>
          </a:xfrm>
          <a:prstGeom prst="rect">
            <a:avLst/>
          </a:prstGeom>
        </p:spPr>
      </p:pic>
      <p:sp>
        <p:nvSpPr>
          <p:cNvPr id="52" name="Text 41"/>
          <p:cNvSpPr/>
          <p:nvPr/>
        </p:nvSpPr>
        <p:spPr>
          <a:xfrm>
            <a:off x="3527971" y="1874639"/>
            <a:ext cx="2276237" cy="115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2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EVM Across Multi-Programs</a:t>
            </a:r>
            <a:endParaRPr lang="en-US" sz="760" dirty="0"/>
          </a:p>
        </p:txBody>
      </p:sp>
      <p:sp>
        <p:nvSpPr>
          <p:cNvPr id="53" name="Text 42"/>
          <p:cNvSpPr/>
          <p:nvPr/>
        </p:nvSpPr>
        <p:spPr>
          <a:xfrm>
            <a:off x="3527971" y="2004268"/>
            <a:ext cx="2276237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earned value management at portfolio scale</a:t>
            </a:r>
            <a:endParaRPr lang="en-US" sz="680" dirty="0"/>
          </a:p>
        </p:txBody>
      </p:sp>
      <p:sp>
        <p:nvSpPr>
          <p:cNvPr id="54" name="Text 43"/>
          <p:cNvSpPr/>
          <p:nvPr/>
        </p:nvSpPr>
        <p:spPr>
          <a:xfrm>
            <a:off x="6015186" y="1778794"/>
            <a:ext cx="2843064" cy="433536"/>
          </a:xfrm>
          <a:prstGeom prst="roundRect">
            <a:avLst>
              <a:gd name="adj" fmla="val 16405"/>
            </a:avLst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44"/>
          <p:cNvSpPr/>
          <p:nvPr/>
        </p:nvSpPr>
        <p:spPr>
          <a:xfrm>
            <a:off x="6015186" y="1778794"/>
            <a:ext cx="19050" cy="433536"/>
          </a:xfrm>
          <a:custGeom>
            <a:avLst/>
            <a:gdLst/>
            <a:ahLst/>
            <a:cxnLst/>
            <a:rect l="l" t="t" r="r" b="b"/>
            <a:pathLst>
              <a:path w="19050" h="433536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410860"/>
                </a:lnTo>
                <a:lnTo>
                  <a:pt x="16669" y="408167"/>
                </a:lnTo>
                <a:lnTo>
                  <a:pt x="14288" y="405173"/>
                </a:lnTo>
                <a:lnTo>
                  <a:pt x="11906" y="401809"/>
                </a:lnTo>
                <a:lnTo>
                  <a:pt x="9525" y="397971"/>
                </a:lnTo>
                <a:lnTo>
                  <a:pt x="7144" y="393482"/>
                </a:lnTo>
                <a:lnTo>
                  <a:pt x="4763" y="388004"/>
                </a:lnTo>
                <a:lnTo>
                  <a:pt x="2381" y="380666"/>
                </a:lnTo>
                <a:lnTo>
                  <a:pt x="0" y="362416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5"/>
          <p:cNvSpPr/>
          <p:nvPr/>
        </p:nvSpPr>
        <p:spPr>
          <a:xfrm>
            <a:off x="6134546" y="1874639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DBEA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7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182552" y="1922645"/>
            <a:ext cx="132588" cy="132588"/>
          </a:xfrm>
          <a:prstGeom prst="rect">
            <a:avLst/>
          </a:prstGeom>
        </p:spPr>
      </p:pic>
      <p:sp>
        <p:nvSpPr>
          <p:cNvPr id="58" name="Text 46"/>
          <p:cNvSpPr/>
          <p:nvPr/>
        </p:nvSpPr>
        <p:spPr>
          <a:xfrm>
            <a:off x="6441877" y="1874639"/>
            <a:ext cx="1997110" cy="115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2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TxDOT / FHWA / USACE Compliance</a:t>
            </a:r>
            <a:endParaRPr lang="en-US" sz="760" dirty="0"/>
          </a:p>
        </p:txBody>
      </p:sp>
      <p:sp>
        <p:nvSpPr>
          <p:cNvPr id="59" name="Text 47"/>
          <p:cNvSpPr/>
          <p:nvPr/>
        </p:nvSpPr>
        <p:spPr>
          <a:xfrm>
            <a:off x="6441877" y="2004268"/>
            <a:ext cx="1997110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regulatory intelligence &amp; audit readiness</a:t>
            </a:r>
            <a:endParaRPr lang="en-US" sz="680" dirty="0"/>
          </a:p>
        </p:txBody>
      </p:sp>
      <p:sp>
        <p:nvSpPr>
          <p:cNvPr id="60" name="Text 48"/>
          <p:cNvSpPr/>
          <p:nvPr/>
        </p:nvSpPr>
        <p:spPr>
          <a:xfrm>
            <a:off x="3101280" y="2283321"/>
            <a:ext cx="2842915" cy="433536"/>
          </a:xfrm>
          <a:prstGeom prst="roundRect">
            <a:avLst>
              <a:gd name="adj" fmla="val 16405"/>
            </a:avLst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49"/>
          <p:cNvSpPr/>
          <p:nvPr/>
        </p:nvSpPr>
        <p:spPr>
          <a:xfrm>
            <a:off x="3101280" y="2283321"/>
            <a:ext cx="19050" cy="433536"/>
          </a:xfrm>
          <a:custGeom>
            <a:avLst/>
            <a:gdLst/>
            <a:ahLst/>
            <a:cxnLst/>
            <a:rect l="l" t="t" r="r" b="b"/>
            <a:pathLst>
              <a:path w="19050" h="433536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410860"/>
                </a:lnTo>
                <a:lnTo>
                  <a:pt x="16669" y="408167"/>
                </a:lnTo>
                <a:lnTo>
                  <a:pt x="14288" y="405173"/>
                </a:lnTo>
                <a:lnTo>
                  <a:pt x="11906" y="401809"/>
                </a:lnTo>
                <a:lnTo>
                  <a:pt x="9525" y="397971"/>
                </a:lnTo>
                <a:lnTo>
                  <a:pt x="7144" y="393482"/>
                </a:lnTo>
                <a:lnTo>
                  <a:pt x="4763" y="388004"/>
                </a:lnTo>
                <a:lnTo>
                  <a:pt x="2381" y="380666"/>
                </a:lnTo>
                <a:lnTo>
                  <a:pt x="0" y="362416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50"/>
          <p:cNvSpPr/>
          <p:nvPr/>
        </p:nvSpPr>
        <p:spPr>
          <a:xfrm>
            <a:off x="3220641" y="2379166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DBEA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3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268647" y="2427172"/>
            <a:ext cx="132588" cy="132588"/>
          </a:xfrm>
          <a:prstGeom prst="rect">
            <a:avLst/>
          </a:prstGeom>
        </p:spPr>
      </p:pic>
      <p:sp>
        <p:nvSpPr>
          <p:cNvPr id="64" name="Text 51"/>
          <p:cNvSpPr/>
          <p:nvPr/>
        </p:nvSpPr>
        <p:spPr>
          <a:xfrm>
            <a:off x="3527971" y="2379166"/>
            <a:ext cx="2202240" cy="115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2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Mitigation (NEPA)</a:t>
            </a:r>
            <a:endParaRPr lang="en-US" sz="760" dirty="0"/>
          </a:p>
        </p:txBody>
      </p:sp>
      <p:sp>
        <p:nvSpPr>
          <p:cNvPr id="65" name="Text 52"/>
          <p:cNvSpPr/>
          <p:nvPr/>
        </p:nvSpPr>
        <p:spPr>
          <a:xfrm>
            <a:off x="3527971" y="2508796"/>
            <a:ext cx="2202240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assessment tracking &amp; mitigation compliance</a:t>
            </a:r>
            <a:endParaRPr lang="en-US" sz="680" dirty="0"/>
          </a:p>
        </p:txBody>
      </p:sp>
      <p:sp>
        <p:nvSpPr>
          <p:cNvPr id="66" name="Text 53"/>
          <p:cNvSpPr/>
          <p:nvPr/>
        </p:nvSpPr>
        <p:spPr>
          <a:xfrm>
            <a:off x="6015186" y="2283321"/>
            <a:ext cx="2843064" cy="433536"/>
          </a:xfrm>
          <a:prstGeom prst="roundRect">
            <a:avLst>
              <a:gd name="adj" fmla="val 16405"/>
            </a:avLst>
          </a:prstGeom>
          <a:solidFill>
            <a:srgbClr val="FFFFFF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7" name="Text 54"/>
          <p:cNvSpPr/>
          <p:nvPr/>
        </p:nvSpPr>
        <p:spPr>
          <a:xfrm>
            <a:off x="6015186" y="2283321"/>
            <a:ext cx="19050" cy="433536"/>
          </a:xfrm>
          <a:custGeom>
            <a:avLst/>
            <a:gdLst/>
            <a:ahLst/>
            <a:cxnLst/>
            <a:rect l="l" t="t" r="r" b="b"/>
            <a:pathLst>
              <a:path w="19050" h="433536">
                <a:moveTo>
                  <a:pt x="0" y="71120"/>
                </a:moveTo>
                <a:lnTo>
                  <a:pt x="2381" y="52871"/>
                </a:lnTo>
                <a:lnTo>
                  <a:pt x="4763" y="45532"/>
                </a:lnTo>
                <a:lnTo>
                  <a:pt x="7144" y="40054"/>
                </a:lnTo>
                <a:lnTo>
                  <a:pt x="9525" y="35566"/>
                </a:lnTo>
                <a:lnTo>
                  <a:pt x="11906" y="31727"/>
                </a:lnTo>
                <a:lnTo>
                  <a:pt x="14288" y="28363"/>
                </a:lnTo>
                <a:lnTo>
                  <a:pt x="16669" y="25369"/>
                </a:lnTo>
                <a:lnTo>
                  <a:pt x="19050" y="22677"/>
                </a:lnTo>
                <a:lnTo>
                  <a:pt x="19050" y="410860"/>
                </a:lnTo>
                <a:lnTo>
                  <a:pt x="16669" y="408167"/>
                </a:lnTo>
                <a:lnTo>
                  <a:pt x="14288" y="405173"/>
                </a:lnTo>
                <a:lnTo>
                  <a:pt x="11906" y="401809"/>
                </a:lnTo>
                <a:lnTo>
                  <a:pt x="9525" y="397971"/>
                </a:lnTo>
                <a:lnTo>
                  <a:pt x="7144" y="393482"/>
                </a:lnTo>
                <a:lnTo>
                  <a:pt x="4763" y="388004"/>
                </a:lnTo>
                <a:lnTo>
                  <a:pt x="2381" y="380666"/>
                </a:lnTo>
                <a:lnTo>
                  <a:pt x="0" y="362416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8" name="Text 55"/>
          <p:cNvSpPr/>
          <p:nvPr/>
        </p:nvSpPr>
        <p:spPr>
          <a:xfrm>
            <a:off x="6134546" y="2379166"/>
            <a:ext cx="228600" cy="228600"/>
          </a:xfrm>
          <a:prstGeom prst="roundRect">
            <a:avLst>
              <a:gd name="adj" fmla="val 25000"/>
            </a:avLst>
          </a:prstGeom>
          <a:solidFill>
            <a:srgbClr val="DBEAFE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9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182552" y="2427172"/>
            <a:ext cx="132588" cy="132588"/>
          </a:xfrm>
          <a:prstGeom prst="rect">
            <a:avLst/>
          </a:prstGeom>
        </p:spPr>
      </p:pic>
      <p:sp>
        <p:nvSpPr>
          <p:cNvPr id="70" name="Text 56"/>
          <p:cNvSpPr/>
          <p:nvPr/>
        </p:nvSpPr>
        <p:spPr>
          <a:xfrm>
            <a:off x="6441877" y="2379166"/>
            <a:ext cx="2079456" cy="115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12"/>
              </a:lnSpc>
              <a:buNone/>
            </a:pPr>
            <a:r>
              <a:rPr lang="en-US" sz="76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Coordination</a:t>
            </a:r>
            <a:endParaRPr lang="en-US" sz="760" dirty="0"/>
          </a:p>
        </p:txBody>
      </p:sp>
      <p:sp>
        <p:nvSpPr>
          <p:cNvPr id="71" name="Text 57"/>
          <p:cNvSpPr/>
          <p:nvPr/>
        </p:nvSpPr>
        <p:spPr>
          <a:xfrm>
            <a:off x="6441877" y="2508796"/>
            <a:ext cx="2079456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84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Agency, utility &amp; stakeholder communications hub</a:t>
            </a:r>
            <a:endParaRPr lang="en-US" sz="680" dirty="0"/>
          </a:p>
        </p:txBody>
      </p:sp>
      <p:sp>
        <p:nvSpPr>
          <p:cNvPr id="72" name="Text 58"/>
          <p:cNvSpPr/>
          <p:nvPr/>
        </p:nvSpPr>
        <p:spPr>
          <a:xfrm>
            <a:off x="3101280" y="2844998"/>
            <a:ext cx="5756970" cy="532209"/>
          </a:xfrm>
          <a:prstGeom prst="roundRect">
            <a:avLst>
              <a:gd name="adj" fmla="val 16227"/>
            </a:avLst>
          </a:prstGeom>
          <a:gradFill rotWithShape="1">
            <a:gsLst>
              <a:gs pos="0">
                <a:srgbClr val="0A1628"/>
              </a:gs>
              <a:gs pos="100000">
                <a:srgbClr val="1E3A5F"/>
              </a:gs>
            </a:gsLst>
            <a:lin ang="2700000" scaled="1"/>
          </a:gradFill>
          <a:ln w="9525">
            <a:solidFill>
              <a:srgbClr val="2563EB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3" name="Text 59"/>
          <p:cNvSpPr/>
          <p:nvPr/>
        </p:nvSpPr>
        <p:spPr>
          <a:xfrm>
            <a:off x="3268266" y="3018979"/>
            <a:ext cx="655948" cy="184100"/>
          </a:xfrm>
          <a:prstGeom prst="roundRect">
            <a:avLst>
              <a:gd name="adj" fmla="val 23455"/>
            </a:avLst>
          </a:prstGeom>
          <a:solidFill>
            <a:srgbClr val="2563EB">
              <a:alpha val="25000"/>
            </a:srgbClr>
          </a:solidFill>
          <a:ln w="9525">
            <a:solidFill>
              <a:srgbClr val="60A5FA">
                <a:alpha val="40000"/>
              </a:srgbClr>
            </a:solidFill>
          </a:ln>
        </p:spPr>
        <p:txBody>
          <a:bodyPr wrap="none" lIns="71120" tIns="29210" rIns="71120" bIns="29210" rtlCol="0" anchor="t"/>
          <a:lstStyle/>
          <a:p>
            <a:pPr algn="l" indent="0" marL="0">
              <a:buNone/>
            </a:pPr>
            <a:r>
              <a:rPr lang="en-US" sz="560" b="1" spc="8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560" dirty="0"/>
          </a:p>
        </p:txBody>
      </p:sp>
      <p:sp>
        <p:nvSpPr>
          <p:cNvPr id="74" name="Text 60"/>
          <p:cNvSpPr/>
          <p:nvPr/>
        </p:nvSpPr>
        <p:spPr>
          <a:xfrm>
            <a:off x="4054822" y="2954834"/>
            <a:ext cx="2292858" cy="3281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30"/>
              </a:lnSpc>
              <a:buNone/>
            </a:pPr>
            <a:r>
              <a:rPr lang="en-US" sz="82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$4.10B CTRMA Infrastructure Program — Central Texas Regional Mobility Authority</a:t>
            </a:r>
            <a:endParaRPr lang="en-US" sz="820" dirty="0"/>
          </a:p>
        </p:txBody>
      </p:sp>
      <p:sp>
        <p:nvSpPr>
          <p:cNvPr id="75" name="Text 61"/>
          <p:cNvSpPr/>
          <p:nvPr/>
        </p:nvSpPr>
        <p:spPr>
          <a:xfrm>
            <a:off x="6439613" y="2979093"/>
            <a:ext cx="671129" cy="264021"/>
          </a:xfrm>
          <a:prstGeom prst="rect">
            <a:avLst/>
          </a:prstGeom>
          <a:noFill/>
          <a:ln/>
        </p:spPr>
        <p:txBody>
          <a:bodyPr wrap="none" lIns="143510" tIns="0" rIns="0" bIns="0" rtlCol="0" anchor="t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8</a:t>
            </a:r>
            <a:pPr algn="ctr" indent="0" marL="0">
              <a:buNone/>
            </a:pPr>
            <a:endParaRPr lang="en-US" sz="1130" dirty="0"/>
          </a:p>
          <a:p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Corridors</a:t>
            </a:r>
            <a:endParaRPr lang="en-US" sz="1130" dirty="0"/>
          </a:p>
        </p:txBody>
      </p:sp>
      <p:sp>
        <p:nvSpPr>
          <p:cNvPr id="76" name="Text 62"/>
          <p:cNvSpPr/>
          <p:nvPr/>
        </p:nvSpPr>
        <p:spPr>
          <a:xfrm>
            <a:off x="6446193" y="2979093"/>
            <a:ext cx="9525" cy="264021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7" name="Text 63"/>
          <p:cNvSpPr/>
          <p:nvPr/>
        </p:nvSpPr>
        <p:spPr>
          <a:xfrm>
            <a:off x="7241802" y="2979093"/>
            <a:ext cx="594619" cy="264021"/>
          </a:xfrm>
          <a:prstGeom prst="rect">
            <a:avLst/>
          </a:prstGeom>
          <a:noFill/>
          <a:ln/>
        </p:spPr>
        <p:txBody>
          <a:bodyPr wrap="none" lIns="143510" tIns="0" rIns="0" bIns="0" rtlCol="0" anchor="t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1,247</a:t>
            </a:r>
            <a:pPr algn="ctr" indent="0" marL="0">
              <a:buNone/>
            </a:pPr>
            <a:endParaRPr lang="en-US" sz="1130" dirty="0"/>
          </a:p>
          <a:p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ROW Parcels</a:t>
            </a:r>
            <a:endParaRPr lang="en-US" sz="1130" dirty="0"/>
          </a:p>
        </p:txBody>
      </p:sp>
      <p:sp>
        <p:nvSpPr>
          <p:cNvPr id="78" name="Text 64"/>
          <p:cNvSpPr/>
          <p:nvPr/>
        </p:nvSpPr>
        <p:spPr>
          <a:xfrm>
            <a:off x="7247632" y="2979093"/>
            <a:ext cx="9525" cy="264021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9" name="Text 65"/>
          <p:cNvSpPr/>
          <p:nvPr/>
        </p:nvSpPr>
        <p:spPr>
          <a:xfrm>
            <a:off x="7966890" y="2979093"/>
            <a:ext cx="731547" cy="264021"/>
          </a:xfrm>
          <a:prstGeom prst="rect">
            <a:avLst/>
          </a:prstGeom>
          <a:noFill/>
          <a:ln/>
        </p:spPr>
        <p:txBody>
          <a:bodyPr wrap="none" lIns="143510" tIns="0" rIns="0" bIns="0" rtlCol="0" anchor="t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384</a:t>
            </a:r>
            <a:pPr algn="ctr" indent="0" marL="0">
              <a:buNone/>
            </a:pPr>
            <a:endParaRPr lang="en-US" sz="1130" dirty="0"/>
          </a:p>
          <a:p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Relocations</a:t>
            </a:r>
            <a:endParaRPr lang="en-US" sz="1130" dirty="0"/>
          </a:p>
        </p:txBody>
      </p:sp>
      <p:sp>
        <p:nvSpPr>
          <p:cNvPr id="80" name="Text 66"/>
          <p:cNvSpPr/>
          <p:nvPr/>
        </p:nvSpPr>
        <p:spPr>
          <a:xfrm>
            <a:off x="7974062" y="2979093"/>
            <a:ext cx="9525" cy="264021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1" name="Text 67"/>
          <p:cNvSpPr/>
          <p:nvPr/>
        </p:nvSpPr>
        <p:spPr>
          <a:xfrm>
            <a:off x="2757192" y="594271"/>
            <a:ext cx="29170" cy="4549229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100000">
                <a:srgbClr val="1E40AF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2" name="Text 68"/>
          <p:cNvSpPr/>
          <p:nvPr/>
        </p:nvSpPr>
        <p:spPr>
          <a:xfrm>
            <a:off x="3110805" y="2854523"/>
            <a:ext cx="29170" cy="513159"/>
          </a:xfrm>
          <a:custGeom>
            <a:avLst/>
            <a:gdLst/>
            <a:ahLst/>
            <a:cxnLst/>
            <a:rect l="l" t="t" r="r" b="b"/>
            <a:pathLst>
              <a:path w="29170" h="513159">
                <a:moveTo>
                  <a:pt x="0" y="86360"/>
                </a:moveTo>
                <a:lnTo>
                  <a:pt x="3646" y="61531"/>
                </a:lnTo>
                <a:lnTo>
                  <a:pt x="7293" y="51627"/>
                </a:lnTo>
                <a:lnTo>
                  <a:pt x="10939" y="44292"/>
                </a:lnTo>
                <a:lnTo>
                  <a:pt x="14585" y="38335"/>
                </a:lnTo>
                <a:lnTo>
                  <a:pt x="18231" y="33289"/>
                </a:lnTo>
                <a:lnTo>
                  <a:pt x="21878" y="28914"/>
                </a:lnTo>
                <a:lnTo>
                  <a:pt x="25524" y="25065"/>
                </a:lnTo>
                <a:lnTo>
                  <a:pt x="29170" y="21650"/>
                </a:lnTo>
                <a:lnTo>
                  <a:pt x="29170" y="491509"/>
                </a:lnTo>
                <a:lnTo>
                  <a:pt x="25524" y="488094"/>
                </a:lnTo>
                <a:lnTo>
                  <a:pt x="21878" y="484246"/>
                </a:lnTo>
                <a:lnTo>
                  <a:pt x="18231" y="479871"/>
                </a:lnTo>
                <a:lnTo>
                  <a:pt x="14585" y="474825"/>
                </a:lnTo>
                <a:lnTo>
                  <a:pt x="10939" y="468867"/>
                </a:lnTo>
                <a:lnTo>
                  <a:pt x="7293" y="461533"/>
                </a:lnTo>
                <a:lnTo>
                  <a:pt x="3646" y="451629"/>
                </a:lnTo>
                <a:lnTo>
                  <a:pt x="0" y="426799"/>
                </a:lnTo>
                <a:close/>
              </a:path>
            </a:pathLst>
          </a:custGeom>
          <a:gradFill rotWithShape="1">
            <a:gsLst>
              <a:gs pos="0">
                <a:srgbClr val="60A5FA"/>
              </a:gs>
              <a:gs pos="100000">
                <a:srgbClr val="2563EB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3" name="Text 69"/>
          <p:cNvSpPr/>
          <p:nvPr/>
        </p:nvSpPr>
        <p:spPr>
          <a:xfrm>
            <a:off x="1262807" y="844451"/>
            <a:ext cx="1265787" cy="7590"/>
          </a:xfrm>
          <a:prstGeom prst="rect">
            <a:avLst/>
          </a:prstGeom>
          <a:solidFill>
            <a:srgbClr val="60A5FA">
              <a:alpha val="3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4" name="Text 70"/>
          <p:cNvSpPr/>
          <p:nvPr/>
        </p:nvSpPr>
        <p:spPr>
          <a:xfrm>
            <a:off x="4034135" y="844451"/>
            <a:ext cx="4824117" cy="7590"/>
          </a:xfrm>
          <a:prstGeom prst="rect">
            <a:avLst/>
          </a:prstGeom>
          <a:solidFill>
            <a:srgbClr val="2563EB">
              <a:alpha val="2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6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2563EB">
                  <a:alpha val="6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29250" y="0"/>
            <a:ext cx="3714750" cy="5143500"/>
          </a:xfrm>
          <a:prstGeom prst="rect">
            <a:avLst/>
          </a:prstGeom>
          <a:gradFill rotWithShape="1">
            <a:gsLst>
              <a:gs pos="30000">
                <a:srgbClr val="000000">
                  <a:alpha val="0"/>
                </a:srgbClr>
              </a:gs>
              <a:gs pos="100000">
                <a:srgbClr val="2563EB">
                  <a:alpha val="500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00050" y="4913709"/>
            <a:ext cx="200620" cy="29170"/>
          </a:xfrm>
          <a:prstGeom prst="roundRect">
            <a:avLst>
              <a:gd name="adj" fmla="val 47892"/>
            </a:avLst>
          </a:prstGeom>
          <a:solidFill>
            <a:srgbClr val="2563EB">
              <a:alpha val="24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43830" y="4913709"/>
            <a:ext cx="114300" cy="29170"/>
          </a:xfrm>
          <a:prstGeom prst="roundRect">
            <a:avLst>
              <a:gd name="adj" fmla="val 47892"/>
            </a:avLst>
          </a:prstGeom>
          <a:solidFill>
            <a:srgbClr val="3B82F6">
              <a:alpha val="14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01291" y="4913709"/>
            <a:ext cx="200620" cy="29170"/>
          </a:xfrm>
          <a:prstGeom prst="roundRect">
            <a:avLst>
              <a:gd name="adj" fmla="val 47892"/>
            </a:avLst>
          </a:prstGeom>
          <a:solidFill>
            <a:srgbClr val="2563EB">
              <a:alpha val="24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45071" y="4913709"/>
            <a:ext cx="114300" cy="29170"/>
          </a:xfrm>
          <a:prstGeom prst="roundRect">
            <a:avLst>
              <a:gd name="adj" fmla="val 47892"/>
            </a:avLst>
          </a:prstGeom>
          <a:solidFill>
            <a:srgbClr val="3B82F6">
              <a:alpha val="14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202531" y="4913709"/>
            <a:ext cx="200620" cy="29170"/>
          </a:xfrm>
          <a:prstGeom prst="roundRect">
            <a:avLst>
              <a:gd name="adj" fmla="val 47892"/>
            </a:avLst>
          </a:prstGeom>
          <a:solidFill>
            <a:srgbClr val="2563EB">
              <a:alpha val="24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00050" y="228600"/>
            <a:ext cx="1380381" cy="214952"/>
          </a:xfrm>
          <a:prstGeom prst="roundRect">
            <a:avLst>
              <a:gd name="adj" fmla="val 66764"/>
            </a:avLst>
          </a:prstGeom>
          <a:solidFill>
            <a:srgbClr val="2563EB">
              <a:alpha val="15000"/>
            </a:srgbClr>
          </a:solidFill>
          <a:ln w="9525">
            <a:solidFill>
              <a:srgbClr val="2563EB">
                <a:alpha val="40000"/>
              </a:srgbClr>
            </a:solidFill>
          </a:ln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2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AEROCONSTRUCT SUITE</a:t>
            </a:r>
            <a:endParaRPr lang="en-US" sz="62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8010" y="260012"/>
            <a:ext cx="132588" cy="13258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400050" y="524321"/>
            <a:ext cx="6038930" cy="329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96"/>
              </a:lnSpc>
              <a:spcAft>
                <a:spcPts val="450"/>
              </a:spcAft>
              <a:buNone/>
            </a:pPr>
            <a:r>
              <a:rPr lang="en-US" sz="2360" spc="-30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AeroConstruct Suite</a:t>
            </a:r>
            <a:endParaRPr lang="en-US" sz="2360" dirty="0"/>
          </a:p>
        </p:txBody>
      </p:sp>
      <p:sp>
        <p:nvSpPr>
          <p:cNvPr id="13" name="Text 10"/>
          <p:cNvSpPr/>
          <p:nvPr/>
        </p:nvSpPr>
        <p:spPr>
          <a:xfrm>
            <a:off x="400050" y="911126"/>
            <a:ext cx="5343525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96"/>
              </a:lnSpc>
              <a:spcAft>
                <a:spcPts val="680"/>
              </a:spcAft>
              <a:buNone/>
            </a:pPr>
            <a:r>
              <a:rPr lang="en-US" sz="9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pPr algn="l" indent="0" marL="0">
              <a:lnSpc>
                <a:spcPts val="1296"/>
              </a:lnSpc>
              <a:spcAft>
                <a:spcPts val="680"/>
              </a:spcAft>
              <a:buNone/>
            </a:pPr>
            <a:r>
              <a:rPr lang="en-US" sz="96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enterprise platform</a:t>
            </a:r>
            <a:pPr algn="l" indent="0" marL="0">
              <a:lnSpc>
                <a:spcPts val="1296"/>
              </a:lnSpc>
              <a:spcAft>
                <a:spcPts val="680"/>
              </a:spcAft>
              <a:buNone/>
            </a:pPr>
            <a:r>
              <a:rPr lang="en-US" sz="9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purpose-built for airport capital improvement programs</a:t>
            </a:r>
            <a:endParaRPr lang="en-US" sz="960" dirty="0"/>
          </a:p>
        </p:txBody>
      </p:sp>
      <p:sp>
        <p:nvSpPr>
          <p:cNvPr id="14" name="Text 11"/>
          <p:cNvSpPr/>
          <p:nvPr/>
        </p:nvSpPr>
        <p:spPr>
          <a:xfrm>
            <a:off x="400050" y="1208484"/>
            <a:ext cx="57150" cy="57150"/>
          </a:xfrm>
          <a:prstGeom prst="ellipse">
            <a:avLst/>
          </a:prstGeom>
          <a:solidFill>
            <a:srgbClr val="3B82F6"/>
          </a:solidFill>
          <a:ln/>
          <a:effectLst>
            <a:outerShdw sx="100000" sy="100000" kx="0" ky="0" algn="bl" rotWithShape="0" blurRad="57150" dist="50800" dir="16200000">
              <a:srgbClr val="60a5fa">
                <a:alpha val="7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400050" y="1440507"/>
            <a:ext cx="5643860" cy="7590"/>
          </a:xfrm>
          <a:prstGeom prst="rect">
            <a:avLst/>
          </a:prstGeom>
          <a:gradFill rotWithShape="1">
            <a:gsLst>
              <a:gs pos="0">
                <a:srgbClr val="2563EB">
                  <a:alpha val="50000"/>
                </a:srgbClr>
              </a:gs>
              <a:gs pos="8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400050" y="2005608"/>
            <a:ext cx="5643860" cy="9525"/>
          </a:xfrm>
          <a:prstGeom prst="rect">
            <a:avLst/>
          </a:prstGeom>
          <a:solidFill>
            <a:srgbClr val="2563EB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400050" y="1641128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557" y="1717634"/>
            <a:ext cx="132588" cy="132588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86110" y="1641128"/>
            <a:ext cx="5769337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FAA Compliance Built-In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786110" y="1792039"/>
            <a:ext cx="5769337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 150/5370-2H CSPP, Part 139, and AIP grant management — regulatory intelligence embedded at every workflow stage</a:t>
            </a:r>
            <a:endParaRPr lang="en-US" sz="760" dirty="0"/>
          </a:p>
        </p:txBody>
      </p:sp>
      <p:sp>
        <p:nvSpPr>
          <p:cNvPr id="21" name="Text 17"/>
          <p:cNvSpPr/>
          <p:nvPr/>
        </p:nvSpPr>
        <p:spPr>
          <a:xfrm>
            <a:off x="400050" y="2779216"/>
            <a:ext cx="5643860" cy="9525"/>
          </a:xfrm>
          <a:prstGeom prst="rect">
            <a:avLst/>
          </a:prstGeom>
          <a:solidFill>
            <a:srgbClr val="2563EB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400050" y="2414736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557" y="2491243"/>
            <a:ext cx="132588" cy="132588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786110" y="2414736"/>
            <a:ext cx="5611684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NOTAM Lifecycle Management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786110" y="2565648"/>
            <a:ext cx="5611684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NOTAM tracking from issuance to close-out — coordinated with construction phasing and airfield operations</a:t>
            </a:r>
            <a:endParaRPr lang="en-US" sz="760" dirty="0"/>
          </a:p>
        </p:txBody>
      </p:sp>
      <p:sp>
        <p:nvSpPr>
          <p:cNvPr id="26" name="Text 21"/>
          <p:cNvSpPr/>
          <p:nvPr/>
        </p:nvSpPr>
        <p:spPr>
          <a:xfrm>
            <a:off x="400050" y="3552974"/>
            <a:ext cx="5643860" cy="9525"/>
          </a:xfrm>
          <a:prstGeom prst="rect">
            <a:avLst/>
          </a:prstGeom>
          <a:solidFill>
            <a:srgbClr val="2563EB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400050" y="3188494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557" y="3265000"/>
            <a:ext cx="132588" cy="132588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786110" y="3188494"/>
            <a:ext cx="4970919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Airline Tenant Coordination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786110" y="3339405"/>
            <a:ext cx="4970919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Disruption tracking, compensation management, and phasing impact analysis across all carrier operations</a:t>
            </a:r>
            <a:endParaRPr lang="en-US" sz="760" dirty="0"/>
          </a:p>
        </p:txBody>
      </p:sp>
      <p:sp>
        <p:nvSpPr>
          <p:cNvPr id="31" name="Text 25"/>
          <p:cNvSpPr/>
          <p:nvPr/>
        </p:nvSpPr>
        <p:spPr>
          <a:xfrm>
            <a:off x="400050" y="4326582"/>
            <a:ext cx="5643860" cy="9525"/>
          </a:xfrm>
          <a:prstGeom prst="rect">
            <a:avLst/>
          </a:prstGeom>
          <a:solidFill>
            <a:srgbClr val="2563EB">
              <a:alpha val="12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6"/>
          <p:cNvSpPr/>
          <p:nvPr/>
        </p:nvSpPr>
        <p:spPr>
          <a:xfrm>
            <a:off x="400050" y="3962102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3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557" y="4038609"/>
            <a:ext cx="132588" cy="132588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86110" y="3962102"/>
            <a:ext cx="4823743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Airfield Safety Operations</a:t>
            </a:r>
            <a:endParaRPr lang="en-US" sz="900" dirty="0"/>
          </a:p>
        </p:txBody>
      </p:sp>
      <p:sp>
        <p:nvSpPr>
          <p:cNvPr id="35" name="Text 28"/>
          <p:cNvSpPr/>
          <p:nvPr/>
        </p:nvSpPr>
        <p:spPr>
          <a:xfrm>
            <a:off x="786110" y="4113014"/>
            <a:ext cx="482374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construction logs, SIDA badge tracking, exclusion zone management, and fire watch coordination</a:t>
            </a:r>
            <a:endParaRPr lang="en-US" sz="760" dirty="0"/>
          </a:p>
        </p:txBody>
      </p:sp>
      <p:sp>
        <p:nvSpPr>
          <p:cNvPr id="36" name="Text 29"/>
          <p:cNvSpPr/>
          <p:nvPr/>
        </p:nvSpPr>
        <p:spPr>
          <a:xfrm>
            <a:off x="400050" y="4735711"/>
            <a:ext cx="285750" cy="285750"/>
          </a:xfrm>
          <a:prstGeom prst="roundRect">
            <a:avLst>
              <a:gd name="adj" fmla="val 24889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3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557" y="4812218"/>
            <a:ext cx="132588" cy="132588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786110" y="4735711"/>
            <a:ext cx="5605954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EVM for CIP Programs</a:t>
            </a:r>
            <a:endParaRPr lang="en-US" sz="900" dirty="0"/>
          </a:p>
        </p:txBody>
      </p:sp>
      <p:sp>
        <p:nvSpPr>
          <p:cNvPr id="39" name="Text 31"/>
          <p:cNvSpPr/>
          <p:nvPr/>
        </p:nvSpPr>
        <p:spPr>
          <a:xfrm>
            <a:off x="786110" y="4886623"/>
            <a:ext cx="5605954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6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Multi-project portfolio earned value management with real-time FAA AIP funding tracking and grant draw-down reporting</a:t>
            </a:r>
            <a:endParaRPr lang="en-US" sz="760" dirty="0"/>
          </a:p>
        </p:txBody>
      </p:sp>
      <p:sp>
        <p:nvSpPr>
          <p:cNvPr id="40" name="Text 32"/>
          <p:cNvSpPr/>
          <p:nvPr/>
        </p:nvSpPr>
        <p:spPr>
          <a:xfrm>
            <a:off x="6357640" y="0"/>
            <a:ext cx="2786360" cy="5143500"/>
          </a:xfrm>
          <a:prstGeom prst="rect">
            <a:avLst/>
          </a:prstGeom>
          <a:gradFill rotWithShape="1">
            <a:gsLst>
              <a:gs pos="0">
                <a:srgbClr val="0D1E3C"/>
              </a:gs>
              <a:gs pos="100000">
                <a:srgbClr val="0A1628"/>
              </a:gs>
            </a:gsLst>
            <a:lin ang="42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3"/>
          <p:cNvSpPr/>
          <p:nvPr/>
        </p:nvSpPr>
        <p:spPr>
          <a:xfrm>
            <a:off x="6357640" y="0"/>
            <a:ext cx="9525" cy="5143500"/>
          </a:xfrm>
          <a:prstGeom prst="rect">
            <a:avLst/>
          </a:prstGeom>
          <a:solidFill>
            <a:srgbClr val="2563EB">
              <a:alpha val="22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2" name="Image 6" descr="preencoded.png">    </p:cNvPr>
          <p:cNvPicPr>
            <a:picLocks noChangeAspect="1"/>
          </p:cNvPicPr>
          <p:nvPr/>
        </p:nvPicPr>
        <p:blipFill>
          <a:blip r:embed="rId13">
            <a:alphaModFix amt="18000"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60754" y="550218"/>
            <a:ext cx="589508" cy="589508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6479783" y="1283196"/>
            <a:ext cx="255159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b="1" spc="74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AVIATION INTELLIGENCE PLATFORM</a:t>
            </a:r>
            <a:endParaRPr lang="en-US" sz="620" dirty="0"/>
          </a:p>
        </p:txBody>
      </p:sp>
      <p:sp>
        <p:nvSpPr>
          <p:cNvPr id="44" name="Text 35"/>
          <p:cNvSpPr/>
          <p:nvPr/>
        </p:nvSpPr>
        <p:spPr>
          <a:xfrm>
            <a:off x="6602322" y="1444377"/>
            <a:ext cx="2306520" cy="282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58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FAA ADO Southwest Region • TxDOT Aviation Division • AIP Grant Compliance</a:t>
            </a:r>
            <a:endParaRPr lang="en-US" sz="730" dirty="0"/>
          </a:p>
        </p:txBody>
      </p:sp>
      <p:sp>
        <p:nvSpPr>
          <p:cNvPr id="45" name="Text 36"/>
          <p:cNvSpPr/>
          <p:nvPr/>
        </p:nvSpPr>
        <p:spPr>
          <a:xfrm>
            <a:off x="6595765" y="1884611"/>
            <a:ext cx="2319635" cy="7590"/>
          </a:xfrm>
          <a:prstGeom prst="rect">
            <a:avLst/>
          </a:prstGeom>
          <a:solidFill>
            <a:srgbClr val="2563EB">
              <a:alpha val="3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37"/>
          <p:cNvSpPr/>
          <p:nvPr/>
        </p:nvSpPr>
        <p:spPr>
          <a:xfrm>
            <a:off x="6595765" y="2035671"/>
            <a:ext cx="2319635" cy="1763167"/>
          </a:xfrm>
          <a:prstGeom prst="roundRect">
            <a:avLst>
              <a:gd name="adj" fmla="val 4898"/>
            </a:avLst>
          </a:prstGeom>
          <a:gradFill rotWithShape="1">
            <a:gsLst>
              <a:gs pos="0">
                <a:srgbClr val="2563EB">
                  <a:alpha val="18000"/>
                </a:srgbClr>
              </a:gs>
              <a:gs pos="100000">
                <a:srgbClr val="2563EB">
                  <a:alpha val="6000"/>
                </a:srgbClr>
              </a:gs>
            </a:gsLst>
            <a:lin ang="2700000" scaled="1"/>
          </a:gradFill>
          <a:ln w="9525">
            <a:solidFill>
              <a:srgbClr val="2563EB">
                <a:alpha val="4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38"/>
          <p:cNvSpPr/>
          <p:nvPr/>
        </p:nvSpPr>
        <p:spPr>
          <a:xfrm>
            <a:off x="6748760" y="2173337"/>
            <a:ext cx="2215009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spc="67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LIVE DEMO PROGRAM</a:t>
            </a:r>
            <a:endParaRPr lang="en-US" sz="560" dirty="0"/>
          </a:p>
        </p:txBody>
      </p:sp>
      <p:sp>
        <p:nvSpPr>
          <p:cNvPr id="48" name="Text 39"/>
          <p:cNvSpPr/>
          <p:nvPr/>
        </p:nvSpPr>
        <p:spPr>
          <a:xfrm>
            <a:off x="6748760" y="2323207"/>
            <a:ext cx="2053917" cy="291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92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Dallas Love Field</a:t>
            </a:r>
            <a:br/>
            <a:pPr algn="l" indent="0" marL="0">
              <a:lnSpc>
                <a:spcPts val="1092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Modernization Program</a:t>
            </a:r>
            <a:endParaRPr lang="en-US" sz="840" dirty="0"/>
          </a:p>
        </p:txBody>
      </p:sp>
      <p:sp>
        <p:nvSpPr>
          <p:cNvPr id="49" name="Text 40"/>
          <p:cNvSpPr/>
          <p:nvPr/>
        </p:nvSpPr>
        <p:spPr>
          <a:xfrm>
            <a:off x="6678283" y="2686943"/>
            <a:ext cx="2154600" cy="271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140"/>
              </a:lnSpc>
              <a:buNone/>
            </a:pPr>
            <a:r>
              <a:rPr lang="en-US" sz="214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$1.24B</a:t>
            </a:r>
            <a:endParaRPr lang="en-US" sz="2140" dirty="0"/>
          </a:p>
        </p:txBody>
      </p:sp>
      <p:sp>
        <p:nvSpPr>
          <p:cNvPr id="50" name="Text 41"/>
          <p:cNvSpPr/>
          <p:nvPr/>
        </p:nvSpPr>
        <p:spPr>
          <a:xfrm>
            <a:off x="6648078" y="2980283"/>
            <a:ext cx="221500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spc="31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CAPITAL IMPROVEMENT PROGRAM</a:t>
            </a:r>
            <a:endParaRPr lang="en-US" sz="620" dirty="0"/>
          </a:p>
        </p:txBody>
      </p:sp>
      <p:sp>
        <p:nvSpPr>
          <p:cNvPr id="51" name="Text 42"/>
          <p:cNvSpPr/>
          <p:nvPr/>
        </p:nvSpPr>
        <p:spPr>
          <a:xfrm>
            <a:off x="6748760" y="3198614"/>
            <a:ext cx="623888" cy="476435"/>
          </a:xfrm>
          <a:prstGeom prst="roundRect">
            <a:avLst>
              <a:gd name="adj" fmla="val 11995"/>
            </a:avLst>
          </a:prstGeom>
          <a:solidFill>
            <a:srgbClr val="0A1628">
              <a:alpha val="60000"/>
            </a:srgbClr>
          </a:solidFill>
          <a:ln w="9525">
            <a:solidFill>
              <a:srgbClr val="2563EB">
                <a:alpha val="25000"/>
              </a:srgbClr>
            </a:solidFill>
          </a:ln>
        </p:spPr>
        <p:txBody>
          <a:bodyPr wrap="square" lIns="71120" tIns="64770" rIns="71120" bIns="64770" rtlCol="0" anchor="t"/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pPr algn="ctr" indent="0" marL="0">
              <a:buNone/>
            </a:pPr>
            <a:endParaRPr lang="en-US" sz="960" dirty="0"/>
          </a:p>
          <a:p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Projects</a:t>
            </a:r>
            <a:endParaRPr lang="en-US" sz="960" dirty="0"/>
          </a:p>
        </p:txBody>
      </p:sp>
      <p:sp>
        <p:nvSpPr>
          <p:cNvPr id="52" name="Text 43"/>
          <p:cNvSpPr/>
          <p:nvPr/>
        </p:nvSpPr>
        <p:spPr>
          <a:xfrm>
            <a:off x="7443639" y="3198614"/>
            <a:ext cx="623888" cy="476435"/>
          </a:xfrm>
          <a:prstGeom prst="roundRect">
            <a:avLst>
              <a:gd name="adj" fmla="val 11995"/>
            </a:avLst>
          </a:prstGeom>
          <a:solidFill>
            <a:srgbClr val="0A1628">
              <a:alpha val="60000"/>
            </a:srgbClr>
          </a:solidFill>
          <a:ln w="9525">
            <a:solidFill>
              <a:srgbClr val="2563EB">
                <a:alpha val="25000"/>
              </a:srgbClr>
            </a:solidFill>
          </a:ln>
        </p:spPr>
        <p:txBody>
          <a:bodyPr wrap="square" lIns="71120" tIns="64770" rIns="71120" bIns="64770" rtlCol="0" anchor="t"/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$48.7M</a:t>
            </a:r>
            <a:pPr algn="ctr" indent="0" marL="0">
              <a:buNone/>
            </a:pPr>
            <a:endParaRPr lang="en-US" sz="960" dirty="0"/>
          </a:p>
          <a:p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FAA AIP Grants</a:t>
            </a:r>
            <a:endParaRPr lang="en-US" sz="960" dirty="0"/>
          </a:p>
        </p:txBody>
      </p:sp>
      <p:sp>
        <p:nvSpPr>
          <p:cNvPr id="53" name="Text 44"/>
          <p:cNvSpPr/>
          <p:nvPr/>
        </p:nvSpPr>
        <p:spPr>
          <a:xfrm>
            <a:off x="8138517" y="3198614"/>
            <a:ext cx="623888" cy="476435"/>
          </a:xfrm>
          <a:prstGeom prst="roundRect">
            <a:avLst>
              <a:gd name="adj" fmla="val 11995"/>
            </a:avLst>
          </a:prstGeom>
          <a:solidFill>
            <a:srgbClr val="0A1628">
              <a:alpha val="60000"/>
            </a:srgbClr>
          </a:solidFill>
          <a:ln w="9525">
            <a:solidFill>
              <a:srgbClr val="2563EB">
                <a:alpha val="25000"/>
              </a:srgbClr>
            </a:solidFill>
          </a:ln>
        </p:spPr>
        <p:txBody>
          <a:bodyPr wrap="square" lIns="71120" tIns="64770" rIns="71120" bIns="64770" rtlCol="0" anchor="t"/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pPr algn="ctr" indent="0" marL="0">
              <a:buNone/>
            </a:pPr>
            <a:endParaRPr lang="en-US" sz="960" dirty="0"/>
          </a:p>
          <a:p>
            <a:pPr algn="ctr" indent="0" marL="0"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Airline Tenants</a:t>
            </a:r>
            <a:endParaRPr lang="en-US" sz="960" dirty="0"/>
          </a:p>
        </p:txBody>
      </p:sp>
      <p:sp>
        <p:nvSpPr>
          <p:cNvPr id="54" name="Text 45"/>
          <p:cNvSpPr/>
          <p:nvPr/>
        </p:nvSpPr>
        <p:spPr>
          <a:xfrm>
            <a:off x="6595765" y="3970139"/>
            <a:ext cx="43160" cy="43160"/>
          </a:xfrm>
          <a:prstGeom prst="ellipse">
            <a:avLst/>
          </a:prstGeom>
          <a:solidFill>
            <a:srgbClr val="60A5FA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46"/>
          <p:cNvSpPr/>
          <p:nvPr/>
        </p:nvSpPr>
        <p:spPr>
          <a:xfrm>
            <a:off x="6696075" y="3926979"/>
            <a:ext cx="1212116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$387M Concourse B Rebuild</a:t>
            </a:r>
            <a:endParaRPr lang="en-US" sz="680" dirty="0"/>
          </a:p>
        </p:txBody>
      </p:sp>
      <p:sp>
        <p:nvSpPr>
          <p:cNvPr id="56" name="Text 47"/>
          <p:cNvSpPr/>
          <p:nvPr/>
        </p:nvSpPr>
        <p:spPr>
          <a:xfrm>
            <a:off x="6595765" y="4149030"/>
            <a:ext cx="43160" cy="43160"/>
          </a:xfrm>
          <a:prstGeom prst="ellipse">
            <a:avLst/>
          </a:prstGeom>
          <a:solidFill>
            <a:srgbClr val="60A5FA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48"/>
          <p:cNvSpPr/>
          <p:nvPr/>
        </p:nvSpPr>
        <p:spPr>
          <a:xfrm>
            <a:off x="6696075" y="4105870"/>
            <a:ext cx="93282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$124M FIS Expansion</a:t>
            </a:r>
            <a:endParaRPr lang="en-US" sz="680" dirty="0"/>
          </a:p>
        </p:txBody>
      </p:sp>
      <p:sp>
        <p:nvSpPr>
          <p:cNvPr id="58" name="Text 49"/>
          <p:cNvSpPr/>
          <p:nvPr/>
        </p:nvSpPr>
        <p:spPr>
          <a:xfrm>
            <a:off x="6595765" y="4327922"/>
            <a:ext cx="43160" cy="43160"/>
          </a:xfrm>
          <a:prstGeom prst="ellipse">
            <a:avLst/>
          </a:prstGeom>
          <a:solidFill>
            <a:srgbClr val="60A5FA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50"/>
          <p:cNvSpPr/>
          <p:nvPr/>
        </p:nvSpPr>
        <p:spPr>
          <a:xfrm>
            <a:off x="6696075" y="4284762"/>
            <a:ext cx="1220792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$87M Taxiway Modernization</a:t>
            </a:r>
            <a:endParaRPr lang="en-US" sz="680" dirty="0"/>
          </a:p>
        </p:txBody>
      </p:sp>
      <p:sp>
        <p:nvSpPr>
          <p:cNvPr id="60" name="Text 51"/>
          <p:cNvSpPr/>
          <p:nvPr/>
        </p:nvSpPr>
        <p:spPr>
          <a:xfrm>
            <a:off x="6595765" y="4506813"/>
            <a:ext cx="43160" cy="43160"/>
          </a:xfrm>
          <a:prstGeom prst="ellipse">
            <a:avLst/>
          </a:prstGeom>
          <a:solidFill>
            <a:srgbClr val="60A5FA">
              <a:alpha val="50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52"/>
          <p:cNvSpPr/>
          <p:nvPr/>
        </p:nvSpPr>
        <p:spPr>
          <a:xfrm>
            <a:off x="6696075" y="4463653"/>
            <a:ext cx="1585868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Southwest · Delta · American · United</a:t>
            </a:r>
            <a:endParaRPr lang="en-US" sz="680" dirty="0"/>
          </a:p>
        </p:txBody>
      </p:sp>
      <p:sp>
        <p:nvSpPr>
          <p:cNvPr id="62" name="Text 53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60000">
                <a:srgbClr val="60A5FA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772120"/>
          </a:xfrm>
          <a:prstGeom prst="rect">
            <a:avLst/>
          </a:prstGeom>
          <a:solidFill>
            <a:srgbClr val="0A1628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72070" y="51048"/>
            <a:ext cx="2216197" cy="180231"/>
          </a:xfrm>
          <a:prstGeom prst="roundRect">
            <a:avLst>
              <a:gd name="adj" fmla="val 79626"/>
            </a:avLst>
          </a:prstGeom>
          <a:solidFill>
            <a:srgbClr val="2563EB">
              <a:alpha val="18000"/>
            </a:srgbClr>
          </a:solidFill>
          <a:ln w="9525">
            <a:solidFill>
              <a:srgbClr val="2563EB">
                <a:alpha val="40000"/>
              </a:srgbClr>
            </a:solidFill>
          </a:ln>
        </p:spPr>
        <p:txBody>
          <a:bodyPr wrap="none" lIns="188476" tIns="21590" rIns="86360" bIns="21590" rtlCol="0" anchor="ctr"/>
          <a:lstStyle/>
          <a:p>
            <a:pPr algn="l" indent="0" marL="0">
              <a:buNone/>
            </a:pPr>
            <a:r>
              <a:rPr lang="en-US" sz="620" b="1" spc="50" kern="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SUITE · HEALTHCONSTRUCT</a:t>
            </a:r>
            <a:endParaRPr lang="en-US" sz="62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1090" y="74795"/>
            <a:ext cx="132588" cy="1325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72070" y="274439"/>
            <a:ext cx="8987850" cy="266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1"/>
              </a:lnSpc>
              <a:buNone/>
            </a:pPr>
            <a:r>
              <a:rPr lang="en-US" sz="191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HealthConstruct </a:t>
            </a:r>
            <a:pPr algn="l" indent="0" marL="0">
              <a:lnSpc>
                <a:spcPts val="2101"/>
              </a:lnSpc>
              <a:buNone/>
            </a:pPr>
            <a:r>
              <a:rPr lang="en-US" sz="1910" b="1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Suite</a:t>
            </a:r>
            <a:endParaRPr lang="en-US" sz="1910" dirty="0"/>
          </a:p>
        </p:txBody>
      </p:sp>
      <p:sp>
        <p:nvSpPr>
          <p:cNvPr id="6" name="Text 3"/>
          <p:cNvSpPr/>
          <p:nvPr/>
        </p:nvSpPr>
        <p:spPr>
          <a:xfrm>
            <a:off x="372070" y="570458"/>
            <a:ext cx="9239845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5"/>
              </a:lnSpc>
              <a:spcBef>
                <a:spcPts val="230"/>
              </a:spcBef>
              <a:buNone/>
            </a:pPr>
            <a:r>
              <a:rPr lang="en-US" sz="790" spc="8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program intelligence engineered for healthcare construction complexity</a:t>
            </a:r>
            <a:endParaRPr lang="en-US" sz="790" dirty="0"/>
          </a:p>
        </p:txBody>
      </p:sp>
      <p:sp>
        <p:nvSpPr>
          <p:cNvPr id="7" name="Text 4"/>
          <p:cNvSpPr/>
          <p:nvPr/>
        </p:nvSpPr>
        <p:spPr>
          <a:xfrm>
            <a:off x="372070" y="886420"/>
            <a:ext cx="2742307" cy="1079748"/>
          </a:xfrm>
          <a:prstGeom prst="roundRect">
            <a:avLst>
              <a:gd name="adj" fmla="val 6587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21590" dist="7620" dir="5400000">
              <a:srgbClr val="0f1e36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509736" y="1018282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EFF6FF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253" y="1080799"/>
            <a:ext cx="132588" cy="13258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38498" y="1010245"/>
            <a:ext cx="1267286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ICRA/ILSM Management</a:t>
            </a:r>
            <a:endParaRPr lang="en-US" sz="790" dirty="0"/>
          </a:p>
        </p:txBody>
      </p:sp>
      <p:sp>
        <p:nvSpPr>
          <p:cNvPr id="11" name="Text 7"/>
          <p:cNvSpPr/>
          <p:nvPr/>
        </p:nvSpPr>
        <p:spPr>
          <a:xfrm>
            <a:off x="838498" y="1144339"/>
            <a:ext cx="741759" cy="153888"/>
          </a:xfrm>
          <a:prstGeom prst="roundRect">
            <a:avLst>
              <a:gd name="adj" fmla="val 18981"/>
            </a:avLst>
          </a:prstGeom>
          <a:solidFill>
            <a:srgbClr val="EFF6FF"/>
          </a:solidFill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I–IV Zones</a:t>
            </a:r>
            <a:endParaRPr lang="en-US" sz="590" dirty="0"/>
          </a:p>
        </p:txBody>
      </p:sp>
      <p:sp>
        <p:nvSpPr>
          <p:cNvPr id="12" name="Text 8"/>
          <p:cNvSpPr/>
          <p:nvPr/>
        </p:nvSpPr>
        <p:spPr>
          <a:xfrm>
            <a:off x="509736" y="1327398"/>
            <a:ext cx="2516315" cy="405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 control risk assessments for all active construction zones. Real-time ICRA classification, barrier compliance, and ILSM activation tracking across every project site.</a:t>
            </a:r>
            <a:endParaRPr lang="en-US" sz="700" dirty="0"/>
          </a:p>
        </p:txBody>
      </p:sp>
      <p:sp>
        <p:nvSpPr>
          <p:cNvPr id="13" name="Text 9"/>
          <p:cNvSpPr/>
          <p:nvPr/>
        </p:nvSpPr>
        <p:spPr>
          <a:xfrm>
            <a:off x="3200698" y="886420"/>
            <a:ext cx="2742456" cy="1079748"/>
          </a:xfrm>
          <a:prstGeom prst="roundRect">
            <a:avLst>
              <a:gd name="adj" fmla="val 6587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21590" dist="7620" dir="5400000">
              <a:srgbClr val="0f1e36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3338364" y="1018282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F0FDFA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0880" y="1080799"/>
            <a:ext cx="132588" cy="13258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667125" y="1010245"/>
            <a:ext cx="1255008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Pressure Monitoring</a:t>
            </a:r>
            <a:endParaRPr lang="en-US" sz="790" dirty="0"/>
          </a:p>
        </p:txBody>
      </p:sp>
      <p:sp>
        <p:nvSpPr>
          <p:cNvPr id="17" name="Text 12"/>
          <p:cNvSpPr/>
          <p:nvPr/>
        </p:nvSpPr>
        <p:spPr>
          <a:xfrm>
            <a:off x="3667125" y="1144339"/>
            <a:ext cx="837902" cy="153888"/>
          </a:xfrm>
          <a:prstGeom prst="roundRect">
            <a:avLst>
              <a:gd name="adj" fmla="val 18981"/>
            </a:avLst>
          </a:prstGeom>
          <a:solidFill>
            <a:srgbClr val="F0FDFA"/>
          </a:solidFill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Tracking</a:t>
            </a:r>
            <a:endParaRPr lang="en-US" sz="590" dirty="0"/>
          </a:p>
        </p:txBody>
      </p:sp>
      <p:sp>
        <p:nvSpPr>
          <p:cNvPr id="18" name="Text 13"/>
          <p:cNvSpPr/>
          <p:nvPr/>
        </p:nvSpPr>
        <p:spPr>
          <a:xfrm>
            <a:off x="3338364" y="1327398"/>
            <a:ext cx="2516466" cy="405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negative pressure verification for Class III/IV zones. Automated alerts on pressure differentials with timestamped audit logs for TJC documentation readiness.</a:t>
            </a:r>
            <a:endParaRPr lang="en-US" sz="700" dirty="0"/>
          </a:p>
        </p:txBody>
      </p:sp>
      <p:sp>
        <p:nvSpPr>
          <p:cNvPr id="19" name="Text 14"/>
          <p:cNvSpPr/>
          <p:nvPr/>
        </p:nvSpPr>
        <p:spPr>
          <a:xfrm>
            <a:off x="6029474" y="886420"/>
            <a:ext cx="2742307" cy="1079748"/>
          </a:xfrm>
          <a:prstGeom prst="roundRect">
            <a:avLst>
              <a:gd name="adj" fmla="val 6587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21590" dist="7620" dir="5400000">
              <a:srgbClr val="0f1e36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5"/>
          <p:cNvSpPr/>
          <p:nvPr/>
        </p:nvSpPr>
        <p:spPr>
          <a:xfrm>
            <a:off x="6167140" y="1018282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F5F3FF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9657" y="1080799"/>
            <a:ext cx="132588" cy="13258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495901" y="1010245"/>
            <a:ext cx="1520547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TJC Accreditation Readiness</a:t>
            </a:r>
            <a:endParaRPr lang="en-US" sz="790" dirty="0"/>
          </a:p>
        </p:txBody>
      </p:sp>
      <p:sp>
        <p:nvSpPr>
          <p:cNvPr id="23" name="Text 17"/>
          <p:cNvSpPr/>
          <p:nvPr/>
        </p:nvSpPr>
        <p:spPr>
          <a:xfrm>
            <a:off x="6495901" y="1144339"/>
            <a:ext cx="1108472" cy="153888"/>
          </a:xfrm>
          <a:prstGeom prst="roundRect">
            <a:avLst>
              <a:gd name="adj" fmla="val 18981"/>
            </a:avLst>
          </a:prstGeom>
          <a:solidFill>
            <a:srgbClr val="F5F3FF"/>
          </a:solidFill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 · LS · EM · IC Chapters</a:t>
            </a:r>
            <a:endParaRPr lang="en-US" sz="590" dirty="0"/>
          </a:p>
        </p:txBody>
      </p:sp>
      <p:sp>
        <p:nvSpPr>
          <p:cNvPr id="24" name="Text 18"/>
          <p:cNvSpPr/>
          <p:nvPr/>
        </p:nvSpPr>
        <p:spPr>
          <a:xfrm>
            <a:off x="6167140" y="1327398"/>
            <a:ext cx="2516315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 compliance tracking across all four TJC construction-impact chapters. Automated gap identification, evidence collection, and survey-ready documentation management.</a:t>
            </a:r>
            <a:endParaRPr lang="en-US" sz="700" dirty="0"/>
          </a:p>
        </p:txBody>
      </p:sp>
      <p:sp>
        <p:nvSpPr>
          <p:cNvPr id="25" name="Text 19"/>
          <p:cNvSpPr/>
          <p:nvPr/>
        </p:nvSpPr>
        <p:spPr>
          <a:xfrm>
            <a:off x="372070" y="2052489"/>
            <a:ext cx="2742307" cy="1079748"/>
          </a:xfrm>
          <a:prstGeom prst="roundRect">
            <a:avLst>
              <a:gd name="adj" fmla="val 6587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21590" dist="7620" dir="5400000">
              <a:srgbClr val="0f1e36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509736" y="2184350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FFFB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2253" y="2246867"/>
            <a:ext cx="132588" cy="13258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838498" y="2176314"/>
            <a:ext cx="1322621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Mock Survey Preparation</a:t>
            </a:r>
            <a:endParaRPr lang="en-US" sz="790" dirty="0"/>
          </a:p>
        </p:txBody>
      </p:sp>
      <p:sp>
        <p:nvSpPr>
          <p:cNvPr id="29" name="Text 22"/>
          <p:cNvSpPr/>
          <p:nvPr/>
        </p:nvSpPr>
        <p:spPr>
          <a:xfrm>
            <a:off x="838498" y="2310408"/>
            <a:ext cx="897731" cy="153888"/>
          </a:xfrm>
          <a:prstGeom prst="roundRect">
            <a:avLst>
              <a:gd name="adj" fmla="val 18981"/>
            </a:avLst>
          </a:prstGeom>
          <a:solidFill>
            <a:srgbClr val="FFFBEB"/>
          </a:solidFill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Analysis Engine</a:t>
            </a:r>
            <a:endParaRPr lang="en-US" sz="590" dirty="0"/>
          </a:p>
        </p:txBody>
      </p:sp>
      <p:sp>
        <p:nvSpPr>
          <p:cNvPr id="30" name="Text 23"/>
          <p:cNvSpPr/>
          <p:nvPr/>
        </p:nvSpPr>
        <p:spPr>
          <a:xfrm>
            <a:off x="509736" y="2493466"/>
            <a:ext cx="2516315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mock survey workflows with gap analysis scoring and findings tracker. Prioritized remediation queues ensure zero-surprise performance when the TJC survey team arrives on site.</a:t>
            </a:r>
            <a:endParaRPr lang="en-US" sz="700" dirty="0"/>
          </a:p>
        </p:txBody>
      </p:sp>
      <p:sp>
        <p:nvSpPr>
          <p:cNvPr id="31" name="Text 24"/>
          <p:cNvSpPr/>
          <p:nvPr/>
        </p:nvSpPr>
        <p:spPr>
          <a:xfrm>
            <a:off x="3200698" y="2052489"/>
            <a:ext cx="2742456" cy="1079748"/>
          </a:xfrm>
          <a:prstGeom prst="roundRect">
            <a:avLst>
              <a:gd name="adj" fmla="val 6587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>
            <a:outerShdw sx="100000" sy="100000" kx="0" ky="0" algn="bl" rotWithShape="0" blurRad="21590" dist="7620" dir="5400000">
              <a:srgbClr val="0f1e36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5"/>
          <p:cNvSpPr/>
          <p:nvPr/>
        </p:nvSpPr>
        <p:spPr>
          <a:xfrm>
            <a:off x="3338364" y="2184350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FEF2F2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00880" y="2246867"/>
            <a:ext cx="132588" cy="132588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3667125" y="2176314"/>
            <a:ext cx="1359947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0F1E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PCRA Tracking</a:t>
            </a:r>
            <a:endParaRPr lang="en-US" sz="790" dirty="0"/>
          </a:p>
        </p:txBody>
      </p:sp>
      <p:sp>
        <p:nvSpPr>
          <p:cNvPr id="35" name="Text 27"/>
          <p:cNvSpPr/>
          <p:nvPr/>
        </p:nvSpPr>
        <p:spPr>
          <a:xfrm>
            <a:off x="3667125" y="2310408"/>
            <a:ext cx="1236315" cy="153888"/>
          </a:xfrm>
          <a:prstGeom prst="roundRect">
            <a:avLst>
              <a:gd name="adj" fmla="val 18981"/>
            </a:avLst>
          </a:prstGeom>
          <a:solidFill>
            <a:srgbClr val="FEF2F2"/>
          </a:solidFill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Pre-Construction Compliance</a:t>
            </a:r>
            <a:endParaRPr lang="en-US" sz="590" dirty="0"/>
          </a:p>
        </p:txBody>
      </p:sp>
      <p:sp>
        <p:nvSpPr>
          <p:cNvPr id="36" name="Text 28"/>
          <p:cNvSpPr/>
          <p:nvPr/>
        </p:nvSpPr>
        <p:spPr>
          <a:xfrm>
            <a:off x="3338364" y="2493466"/>
            <a:ext cx="2516466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Pre-construction risk assessment lifecycle management from initial assessment through contractor sign-off. Integrated with ICRA zones and active work permit workflows for full compliance traceability.</a:t>
            </a:r>
            <a:endParaRPr lang="en-US" sz="700" dirty="0"/>
          </a:p>
        </p:txBody>
      </p:sp>
      <p:sp>
        <p:nvSpPr>
          <p:cNvPr id="37" name="Text 29"/>
          <p:cNvSpPr/>
          <p:nvPr/>
        </p:nvSpPr>
        <p:spPr>
          <a:xfrm>
            <a:off x="6029474" y="2052489"/>
            <a:ext cx="2742307" cy="1079748"/>
          </a:xfrm>
          <a:prstGeom prst="roundRect">
            <a:avLst>
              <a:gd name="adj" fmla="val 6587"/>
            </a:avLst>
          </a:prstGeom>
          <a:gradFill rotWithShape="1">
            <a:gsLst>
              <a:gs pos="0">
                <a:srgbClr val="ECFDF5"/>
              </a:gs>
              <a:gs pos="100000">
                <a:srgbClr val="FFFFFF"/>
              </a:gs>
            </a:gsLst>
            <a:lin ang="2700000" scaled="1"/>
          </a:gradFill>
          <a:ln w="9525">
            <a:solidFill>
              <a:srgbClr val="E2E8F0"/>
            </a:solidFill>
          </a:ln>
          <a:effectLst>
            <a:outerShdw sx="100000" sy="100000" kx="0" ky="0" algn="bl" rotWithShape="0" blurRad="21590" dist="7620" dir="5400000">
              <a:srgbClr val="0f1e36">
                <a:alpha val="6000"/>
              </a:srgbClr>
            </a:outerShdw>
          </a:effectLst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0"/>
          <p:cNvSpPr/>
          <p:nvPr/>
        </p:nvSpPr>
        <p:spPr>
          <a:xfrm>
            <a:off x="6167140" y="2184350"/>
            <a:ext cx="257770" cy="257770"/>
          </a:xfrm>
          <a:prstGeom prst="roundRect">
            <a:avLst>
              <a:gd name="adj" fmla="val 22171"/>
            </a:avLst>
          </a:prstGeom>
          <a:solidFill>
            <a:srgbClr val="ECFDF5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229657" y="2246867"/>
            <a:ext cx="132588" cy="13258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6495901" y="2176314"/>
            <a:ext cx="1413808" cy="120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8"/>
              </a:lnSpc>
              <a:buNone/>
            </a:pPr>
            <a:r>
              <a:rPr lang="en-US" sz="79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HAI Record</a:t>
            </a:r>
            <a:endParaRPr lang="en-US" sz="790" dirty="0"/>
          </a:p>
        </p:txBody>
      </p:sp>
      <p:sp>
        <p:nvSpPr>
          <p:cNvPr id="41" name="Text 32"/>
          <p:cNvSpPr/>
          <p:nvPr/>
        </p:nvSpPr>
        <p:spPr>
          <a:xfrm>
            <a:off x="6495901" y="2310408"/>
            <a:ext cx="1285280" cy="153888"/>
          </a:xfrm>
          <a:prstGeom prst="roundRect">
            <a:avLst>
              <a:gd name="adj" fmla="val 18981"/>
            </a:avLst>
          </a:prstGeom>
          <a:solidFill>
            <a:srgbClr val="ECFDF5"/>
          </a:solidFill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59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Proven Track Record</a:t>
            </a:r>
            <a:endParaRPr lang="en-US" sz="590" dirty="0"/>
          </a:p>
        </p:txBody>
      </p:sp>
      <p:sp>
        <p:nvSpPr>
          <p:cNvPr id="42" name="Text 33"/>
          <p:cNvSpPr/>
          <p:nvPr/>
        </p:nvSpPr>
        <p:spPr>
          <a:xfrm>
            <a:off x="6167140" y="2493466"/>
            <a:ext cx="2516315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consecutive months of </a:t>
            </a:r>
            <a:pPr algn="l" indent="0" marL="0">
              <a:lnSpc>
                <a:spcPts val="1015"/>
              </a:lnSpc>
              <a:buNone/>
            </a:pPr>
            <a:r>
              <a:rPr lang="en-US" sz="7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construction-attributed HAIs</a:t>
            </a:r>
            <a:pPr algn="l" indent="0" marL="0">
              <a:lnSpc>
                <a:spcPts val="1015"/>
              </a:lnSpc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across active program. Real-time infection surveillance dashboards with construction zone attribution analysis and trend monitoring.</a:t>
            </a:r>
            <a:endParaRPr lang="en-US" sz="700" dirty="0"/>
          </a:p>
        </p:txBody>
      </p:sp>
      <p:sp>
        <p:nvSpPr>
          <p:cNvPr id="43" name="Text 34"/>
          <p:cNvSpPr/>
          <p:nvPr/>
        </p:nvSpPr>
        <p:spPr>
          <a:xfrm>
            <a:off x="372070" y="3218557"/>
            <a:ext cx="8399859" cy="1116955"/>
          </a:xfrm>
          <a:prstGeom prst="roundRect">
            <a:avLst>
              <a:gd name="adj" fmla="val 6367"/>
            </a:avLst>
          </a:prstGeom>
          <a:solidFill>
            <a:srgbClr val="0A1628"/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35"/>
          <p:cNvSpPr/>
          <p:nvPr/>
        </p:nvSpPr>
        <p:spPr>
          <a:xfrm>
            <a:off x="629841" y="3593604"/>
            <a:ext cx="2089934" cy="97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b="1" spc="61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LIVE PLATFORM DEMO</a:t>
            </a:r>
            <a:endParaRPr lang="en-US" sz="510" dirty="0"/>
          </a:p>
        </p:txBody>
      </p:sp>
      <p:sp>
        <p:nvSpPr>
          <p:cNvPr id="45" name="Text 36"/>
          <p:cNvSpPr/>
          <p:nvPr/>
        </p:nvSpPr>
        <p:spPr>
          <a:xfrm>
            <a:off x="629841" y="3704481"/>
            <a:ext cx="1937939" cy="268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08"/>
              </a:lnSpc>
              <a:buNone/>
            </a:pPr>
            <a:r>
              <a:rPr lang="en-US" sz="84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Memorial Hermann Tower 4 Expansion · Houston, TX</a:t>
            </a:r>
            <a:endParaRPr lang="en-US" sz="840" dirty="0"/>
          </a:p>
        </p:txBody>
      </p:sp>
      <p:sp>
        <p:nvSpPr>
          <p:cNvPr id="46" name="Text 37"/>
          <p:cNvSpPr/>
          <p:nvPr/>
        </p:nvSpPr>
        <p:spPr>
          <a:xfrm>
            <a:off x="2673251" y="3634085"/>
            <a:ext cx="7590" cy="285750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38"/>
          <p:cNvSpPr/>
          <p:nvPr/>
        </p:nvSpPr>
        <p:spPr>
          <a:xfrm>
            <a:off x="2966197" y="3649266"/>
            <a:ext cx="43105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11"/>
              </a:lnSpc>
              <a:buNone/>
            </a:pPr>
            <a:r>
              <a:rPr lang="en-US" sz="1010" b="1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$847M</a:t>
            </a:r>
            <a:endParaRPr lang="en-US" sz="1010" dirty="0"/>
          </a:p>
        </p:txBody>
      </p:sp>
      <p:sp>
        <p:nvSpPr>
          <p:cNvPr id="48" name="Text 39"/>
          <p:cNvSpPr/>
          <p:nvPr/>
        </p:nvSpPr>
        <p:spPr>
          <a:xfrm>
            <a:off x="2876148" y="3797945"/>
            <a:ext cx="611297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2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Program</a:t>
            </a:r>
            <a:endParaRPr lang="en-US" sz="560" dirty="0"/>
          </a:p>
        </p:txBody>
      </p:sp>
      <p:sp>
        <p:nvSpPr>
          <p:cNvPr id="49" name="Text 40"/>
          <p:cNvSpPr/>
          <p:nvPr/>
        </p:nvSpPr>
        <p:spPr>
          <a:xfrm>
            <a:off x="3682752" y="3634085"/>
            <a:ext cx="7590" cy="285750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1"/>
          <p:cNvSpPr/>
          <p:nvPr/>
        </p:nvSpPr>
        <p:spPr>
          <a:xfrm>
            <a:off x="4112880" y="3649266"/>
            <a:ext cx="156835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11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14</a:t>
            </a:r>
            <a:endParaRPr lang="en-US" sz="1010" dirty="0"/>
          </a:p>
        </p:txBody>
      </p:sp>
      <p:sp>
        <p:nvSpPr>
          <p:cNvPr id="51" name="Text 42"/>
          <p:cNvSpPr/>
          <p:nvPr/>
        </p:nvSpPr>
        <p:spPr>
          <a:xfrm>
            <a:off x="3837027" y="3797945"/>
            <a:ext cx="70854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2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ICRA Zones</a:t>
            </a:r>
            <a:endParaRPr lang="en-US" sz="560" dirty="0"/>
          </a:p>
        </p:txBody>
      </p:sp>
      <p:sp>
        <p:nvSpPr>
          <p:cNvPr id="52" name="Text 43"/>
          <p:cNvSpPr/>
          <p:nvPr/>
        </p:nvSpPr>
        <p:spPr>
          <a:xfrm>
            <a:off x="4692253" y="3634085"/>
            <a:ext cx="7590" cy="285750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3" name="Text 44"/>
          <p:cNvSpPr/>
          <p:nvPr/>
        </p:nvSpPr>
        <p:spPr>
          <a:xfrm>
            <a:off x="5161516" y="3649266"/>
            <a:ext cx="78418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11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</a:t>
            </a:r>
            <a:endParaRPr lang="en-US" sz="1010" dirty="0"/>
          </a:p>
        </p:txBody>
      </p:sp>
      <p:sp>
        <p:nvSpPr>
          <p:cNvPr id="54" name="Text 45"/>
          <p:cNvSpPr/>
          <p:nvPr/>
        </p:nvSpPr>
        <p:spPr>
          <a:xfrm>
            <a:off x="4954094" y="3797945"/>
            <a:ext cx="49326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2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ILSMs</a:t>
            </a:r>
            <a:endParaRPr lang="en-US" sz="560" dirty="0"/>
          </a:p>
        </p:txBody>
      </p:sp>
      <p:sp>
        <p:nvSpPr>
          <p:cNvPr id="55" name="Text 46"/>
          <p:cNvSpPr/>
          <p:nvPr/>
        </p:nvSpPr>
        <p:spPr>
          <a:xfrm>
            <a:off x="5701754" y="3634085"/>
            <a:ext cx="7590" cy="285750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7"/>
          <p:cNvSpPr/>
          <p:nvPr/>
        </p:nvSpPr>
        <p:spPr>
          <a:xfrm>
            <a:off x="6092599" y="3649266"/>
            <a:ext cx="235253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11"/>
              </a:lnSpc>
              <a:buNone/>
            </a:pPr>
            <a:r>
              <a:rPr lang="en-US" sz="101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487</a:t>
            </a:r>
            <a:endParaRPr lang="en-US" sz="1010" dirty="0"/>
          </a:p>
        </p:txBody>
      </p:sp>
      <p:sp>
        <p:nvSpPr>
          <p:cNvPr id="57" name="Text 48"/>
          <p:cNvSpPr/>
          <p:nvPr/>
        </p:nvSpPr>
        <p:spPr>
          <a:xfrm>
            <a:off x="5858002" y="3797945"/>
            <a:ext cx="704448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2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Contractor Badges</a:t>
            </a:r>
            <a:endParaRPr lang="en-US" sz="560" dirty="0"/>
          </a:p>
        </p:txBody>
      </p:sp>
      <p:sp>
        <p:nvSpPr>
          <p:cNvPr id="58" name="Text 49"/>
          <p:cNvSpPr/>
          <p:nvPr/>
        </p:nvSpPr>
        <p:spPr>
          <a:xfrm>
            <a:off x="6711255" y="3634085"/>
            <a:ext cx="7590" cy="285750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50"/>
          <p:cNvSpPr/>
          <p:nvPr/>
        </p:nvSpPr>
        <p:spPr>
          <a:xfrm>
            <a:off x="7180518" y="3649266"/>
            <a:ext cx="78418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11"/>
              </a:lnSpc>
              <a:buNone/>
            </a:pPr>
            <a:r>
              <a:rPr lang="en-US" sz="1010" b="1" dirty="0">
                <a:solidFill>
                  <a:srgbClr val="34D399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0</a:t>
            </a:r>
            <a:endParaRPr lang="en-US" sz="1010" dirty="0"/>
          </a:p>
        </p:txBody>
      </p:sp>
      <p:sp>
        <p:nvSpPr>
          <p:cNvPr id="60" name="Text 51"/>
          <p:cNvSpPr/>
          <p:nvPr/>
        </p:nvSpPr>
        <p:spPr>
          <a:xfrm>
            <a:off x="6893042" y="3797945"/>
            <a:ext cx="65337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2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HAIs · 12 Months</a:t>
            </a:r>
            <a:endParaRPr lang="en-US" sz="560" dirty="0"/>
          </a:p>
        </p:txBody>
      </p:sp>
      <p:sp>
        <p:nvSpPr>
          <p:cNvPr id="61" name="Text 52"/>
          <p:cNvSpPr/>
          <p:nvPr/>
        </p:nvSpPr>
        <p:spPr>
          <a:xfrm>
            <a:off x="7720757" y="3634085"/>
            <a:ext cx="7590" cy="285750"/>
          </a:xfrm>
          <a:prstGeom prst="rect">
            <a:avLst/>
          </a:prstGeom>
          <a:solidFill>
            <a:srgbClr val="94A3B8">
              <a:alpha val="25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53"/>
          <p:cNvSpPr/>
          <p:nvPr/>
        </p:nvSpPr>
        <p:spPr>
          <a:xfrm>
            <a:off x="7944445" y="3664744"/>
            <a:ext cx="569714" cy="11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69"/>
              </a:lnSpc>
              <a:buNone/>
            </a:pPr>
            <a:r>
              <a:rPr lang="en-US" sz="79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Since 1968</a:t>
            </a:r>
            <a:endParaRPr lang="en-US" sz="790" dirty="0"/>
          </a:p>
        </p:txBody>
      </p:sp>
      <p:sp>
        <p:nvSpPr>
          <p:cNvPr id="63" name="Text 54"/>
          <p:cNvSpPr/>
          <p:nvPr/>
        </p:nvSpPr>
        <p:spPr>
          <a:xfrm>
            <a:off x="7942644" y="3782616"/>
            <a:ext cx="57331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spc="22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TJC Accredited</a:t>
            </a:r>
            <a:endParaRPr lang="en-US" sz="560" dirty="0"/>
          </a:p>
        </p:txBody>
      </p:sp>
      <p:sp>
        <p:nvSpPr>
          <p:cNvPr id="64" name="Text 55"/>
          <p:cNvSpPr/>
          <p:nvPr/>
        </p:nvSpPr>
        <p:spPr>
          <a:xfrm>
            <a:off x="8586788" y="3304877"/>
            <a:ext cx="185142" cy="944314"/>
          </a:xfrm>
          <a:prstGeom prst="roundRect">
            <a:avLst>
              <a:gd name="adj" fmla="val 23323"/>
            </a:avLst>
          </a:prstGeom>
          <a:solidFill>
            <a:srgbClr val="059669">
              <a:alpha val="18000"/>
            </a:srgbClr>
          </a:solidFill>
          <a:ln w="9525">
            <a:solidFill>
              <a:srgbClr val="059669">
                <a:alpha val="4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5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41640" y="3651002"/>
            <a:ext cx="132588" cy="251917"/>
          </a:xfrm>
          <a:prstGeom prst="rect">
            <a:avLst/>
          </a:prstGeom>
        </p:spPr>
      </p:pic>
      <p:sp>
        <p:nvSpPr>
          <p:cNvPr id="66" name="Text 56"/>
          <p:cNvSpPr/>
          <p:nvPr/>
        </p:nvSpPr>
        <p:spPr>
          <a:xfrm>
            <a:off x="8776395" y="3349823"/>
            <a:ext cx="417159" cy="371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spc="25" kern="0" dirty="0">
                <a:solidFill>
                  <a:srgbClr val="34D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TJC GOLD SEAL</a:t>
            </a:r>
            <a:endParaRPr lang="en-US" sz="620" dirty="0"/>
          </a:p>
        </p:txBody>
      </p:sp>
      <p:sp>
        <p:nvSpPr>
          <p:cNvPr id="67" name="Text 57"/>
          <p:cNvSpPr/>
          <p:nvPr/>
        </p:nvSpPr>
        <p:spPr>
          <a:xfrm>
            <a:off x="8776395" y="3711476"/>
            <a:ext cx="417159" cy="203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Survey: March 2026</a:t>
            </a:r>
            <a:endParaRPr lang="en-US" sz="510" dirty="0"/>
          </a:p>
        </p:txBody>
      </p:sp>
      <p:sp>
        <p:nvSpPr>
          <p:cNvPr id="68" name="Text 58"/>
          <p:cNvSpPr/>
          <p:nvPr/>
        </p:nvSpPr>
        <p:spPr>
          <a:xfrm>
            <a:off x="8776395" y="3913138"/>
            <a:ext cx="417159" cy="305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65"/>
              </a:lnSpc>
              <a:buNone/>
            </a:pPr>
            <a:r>
              <a:rPr lang="en-US" sz="51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Construction Findings</a:t>
            </a:r>
            <a:endParaRPr lang="en-US" sz="510" dirty="0"/>
          </a:p>
        </p:txBody>
      </p:sp>
      <p:sp>
        <p:nvSpPr>
          <p:cNvPr id="69" name="Text 59"/>
          <p:cNvSpPr/>
          <p:nvPr/>
        </p:nvSpPr>
        <p:spPr>
          <a:xfrm>
            <a:off x="0" y="750540"/>
            <a:ext cx="9144000" cy="21580"/>
          </a:xfrm>
          <a:prstGeom prst="rect">
            <a:avLst/>
          </a:prstGeom>
          <a:gradFill rotWithShape="1">
            <a:gsLst>
              <a:gs pos="0">
                <a:srgbClr val="2563EB"/>
              </a:gs>
              <a:gs pos="50000">
                <a:srgbClr val="0D9488"/>
              </a:gs>
              <a:gs pos="100000">
                <a:srgbClr val="059669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0" name="Text 60"/>
          <p:cNvSpPr/>
          <p:nvPr/>
        </p:nvSpPr>
        <p:spPr>
          <a:xfrm>
            <a:off x="381595" y="895945"/>
            <a:ext cx="2723255" cy="21580"/>
          </a:xfrm>
          <a:custGeom>
            <a:avLst/>
            <a:gdLst/>
            <a:ahLst/>
            <a:cxnLst/>
            <a:rect l="l" t="t" r="r" b="b"/>
            <a:pathLst>
              <a:path w="2723255" h="21580">
                <a:moveTo>
                  <a:pt x="71120" y="0"/>
                </a:moveTo>
                <a:lnTo>
                  <a:pt x="2652135" y="0"/>
                </a:lnTo>
                <a:lnTo>
                  <a:pt x="2671536" y="2698"/>
                </a:lnTo>
                <a:lnTo>
                  <a:pt x="2679306" y="5395"/>
                </a:lnTo>
                <a:lnTo>
                  <a:pt x="2685083" y="8093"/>
                </a:lnTo>
                <a:lnTo>
                  <a:pt x="2689796" y="10790"/>
                </a:lnTo>
                <a:lnTo>
                  <a:pt x="2693807" y="13488"/>
                </a:lnTo>
                <a:lnTo>
                  <a:pt x="2697303" y="16185"/>
                </a:lnTo>
                <a:lnTo>
                  <a:pt x="2700397" y="18883"/>
                </a:lnTo>
                <a:lnTo>
                  <a:pt x="2703163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2563EB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1" name="Text 61"/>
          <p:cNvSpPr/>
          <p:nvPr/>
        </p:nvSpPr>
        <p:spPr>
          <a:xfrm>
            <a:off x="3210223" y="895945"/>
            <a:ext cx="2723407" cy="21580"/>
          </a:xfrm>
          <a:custGeom>
            <a:avLst/>
            <a:gdLst/>
            <a:ahLst/>
            <a:cxnLst/>
            <a:rect l="l" t="t" r="r" b="b"/>
            <a:pathLst>
              <a:path w="2723407" h="21580">
                <a:moveTo>
                  <a:pt x="71120" y="0"/>
                </a:moveTo>
                <a:lnTo>
                  <a:pt x="2652287" y="0"/>
                </a:lnTo>
                <a:lnTo>
                  <a:pt x="2671688" y="2698"/>
                </a:lnTo>
                <a:lnTo>
                  <a:pt x="2679458" y="5395"/>
                </a:lnTo>
                <a:lnTo>
                  <a:pt x="2685235" y="8093"/>
                </a:lnTo>
                <a:lnTo>
                  <a:pt x="2689948" y="10790"/>
                </a:lnTo>
                <a:lnTo>
                  <a:pt x="2693959" y="13488"/>
                </a:lnTo>
                <a:lnTo>
                  <a:pt x="2697456" y="16185"/>
                </a:lnTo>
                <a:lnTo>
                  <a:pt x="2700550" y="18883"/>
                </a:lnTo>
                <a:lnTo>
                  <a:pt x="270331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0D9488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2" name="Text 62"/>
          <p:cNvSpPr/>
          <p:nvPr/>
        </p:nvSpPr>
        <p:spPr>
          <a:xfrm>
            <a:off x="6038999" y="895945"/>
            <a:ext cx="2723255" cy="21580"/>
          </a:xfrm>
          <a:custGeom>
            <a:avLst/>
            <a:gdLst/>
            <a:ahLst/>
            <a:cxnLst/>
            <a:rect l="l" t="t" r="r" b="b"/>
            <a:pathLst>
              <a:path w="2723255" h="21580">
                <a:moveTo>
                  <a:pt x="71120" y="0"/>
                </a:moveTo>
                <a:lnTo>
                  <a:pt x="2652135" y="0"/>
                </a:lnTo>
                <a:lnTo>
                  <a:pt x="2671536" y="2698"/>
                </a:lnTo>
                <a:lnTo>
                  <a:pt x="2679306" y="5395"/>
                </a:lnTo>
                <a:lnTo>
                  <a:pt x="2685083" y="8093"/>
                </a:lnTo>
                <a:lnTo>
                  <a:pt x="2689796" y="10790"/>
                </a:lnTo>
                <a:lnTo>
                  <a:pt x="2693807" y="13488"/>
                </a:lnTo>
                <a:lnTo>
                  <a:pt x="2697303" y="16185"/>
                </a:lnTo>
                <a:lnTo>
                  <a:pt x="2700397" y="18883"/>
                </a:lnTo>
                <a:lnTo>
                  <a:pt x="2703163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7C3AED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3" name="Text 63"/>
          <p:cNvSpPr/>
          <p:nvPr/>
        </p:nvSpPr>
        <p:spPr>
          <a:xfrm>
            <a:off x="381595" y="2062014"/>
            <a:ext cx="2723255" cy="21580"/>
          </a:xfrm>
          <a:custGeom>
            <a:avLst/>
            <a:gdLst/>
            <a:ahLst/>
            <a:cxnLst/>
            <a:rect l="l" t="t" r="r" b="b"/>
            <a:pathLst>
              <a:path w="2723255" h="21580">
                <a:moveTo>
                  <a:pt x="71120" y="0"/>
                </a:moveTo>
                <a:lnTo>
                  <a:pt x="2652135" y="0"/>
                </a:lnTo>
                <a:lnTo>
                  <a:pt x="2671536" y="2698"/>
                </a:lnTo>
                <a:lnTo>
                  <a:pt x="2679306" y="5395"/>
                </a:lnTo>
                <a:lnTo>
                  <a:pt x="2685083" y="8093"/>
                </a:lnTo>
                <a:lnTo>
                  <a:pt x="2689796" y="10790"/>
                </a:lnTo>
                <a:lnTo>
                  <a:pt x="2693807" y="13488"/>
                </a:lnTo>
                <a:lnTo>
                  <a:pt x="2697303" y="16185"/>
                </a:lnTo>
                <a:lnTo>
                  <a:pt x="2700397" y="18883"/>
                </a:lnTo>
                <a:lnTo>
                  <a:pt x="2703163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D97706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4" name="Text 64"/>
          <p:cNvSpPr/>
          <p:nvPr/>
        </p:nvSpPr>
        <p:spPr>
          <a:xfrm>
            <a:off x="3210223" y="2062014"/>
            <a:ext cx="2723407" cy="21580"/>
          </a:xfrm>
          <a:custGeom>
            <a:avLst/>
            <a:gdLst/>
            <a:ahLst/>
            <a:cxnLst/>
            <a:rect l="l" t="t" r="r" b="b"/>
            <a:pathLst>
              <a:path w="2723407" h="21580">
                <a:moveTo>
                  <a:pt x="71120" y="0"/>
                </a:moveTo>
                <a:lnTo>
                  <a:pt x="2652287" y="0"/>
                </a:lnTo>
                <a:lnTo>
                  <a:pt x="2671688" y="2698"/>
                </a:lnTo>
                <a:lnTo>
                  <a:pt x="2679458" y="5395"/>
                </a:lnTo>
                <a:lnTo>
                  <a:pt x="2685235" y="8093"/>
                </a:lnTo>
                <a:lnTo>
                  <a:pt x="2689948" y="10790"/>
                </a:lnTo>
                <a:lnTo>
                  <a:pt x="2693959" y="13488"/>
                </a:lnTo>
                <a:lnTo>
                  <a:pt x="2697456" y="16185"/>
                </a:lnTo>
                <a:lnTo>
                  <a:pt x="2700550" y="18883"/>
                </a:lnTo>
                <a:lnTo>
                  <a:pt x="2703315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DC2626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5" name="Text 65"/>
          <p:cNvSpPr/>
          <p:nvPr/>
        </p:nvSpPr>
        <p:spPr>
          <a:xfrm>
            <a:off x="6038999" y="2062014"/>
            <a:ext cx="2723255" cy="21580"/>
          </a:xfrm>
          <a:custGeom>
            <a:avLst/>
            <a:gdLst/>
            <a:ahLst/>
            <a:cxnLst/>
            <a:rect l="l" t="t" r="r" b="b"/>
            <a:pathLst>
              <a:path w="2723255" h="21580">
                <a:moveTo>
                  <a:pt x="71120" y="0"/>
                </a:moveTo>
                <a:lnTo>
                  <a:pt x="2652135" y="0"/>
                </a:lnTo>
                <a:lnTo>
                  <a:pt x="2671536" y="2698"/>
                </a:lnTo>
                <a:lnTo>
                  <a:pt x="2679306" y="5395"/>
                </a:lnTo>
                <a:lnTo>
                  <a:pt x="2685083" y="8093"/>
                </a:lnTo>
                <a:lnTo>
                  <a:pt x="2689796" y="10790"/>
                </a:lnTo>
                <a:lnTo>
                  <a:pt x="2693807" y="13488"/>
                </a:lnTo>
                <a:lnTo>
                  <a:pt x="2697303" y="16185"/>
                </a:lnTo>
                <a:lnTo>
                  <a:pt x="2700397" y="18883"/>
                </a:lnTo>
                <a:lnTo>
                  <a:pt x="2703163" y="21580"/>
                </a:lnTo>
                <a:lnTo>
                  <a:pt x="20092" y="21580"/>
                </a:lnTo>
                <a:lnTo>
                  <a:pt x="22857" y="18883"/>
                </a:lnTo>
                <a:lnTo>
                  <a:pt x="25951" y="16185"/>
                </a:lnTo>
                <a:lnTo>
                  <a:pt x="29448" y="13488"/>
                </a:lnTo>
                <a:lnTo>
                  <a:pt x="33459" y="10790"/>
                </a:lnTo>
                <a:lnTo>
                  <a:pt x="38172" y="8093"/>
                </a:lnTo>
                <a:lnTo>
                  <a:pt x="43949" y="5395"/>
                </a:lnTo>
                <a:lnTo>
                  <a:pt x="51719" y="2698"/>
                </a:lnTo>
                <a:close/>
              </a:path>
            </a:pathLst>
          </a:custGeom>
          <a:solidFill>
            <a:srgbClr val="059669"/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6" name="Text 66"/>
          <p:cNvSpPr/>
          <p:nvPr/>
        </p:nvSpPr>
        <p:spPr>
          <a:xfrm>
            <a:off x="372070" y="3218557"/>
            <a:ext cx="29170" cy="1116959"/>
          </a:xfrm>
          <a:custGeom>
            <a:avLst/>
            <a:gdLst/>
            <a:ahLst/>
            <a:cxnLst/>
            <a:rect l="l" t="t" r="r" b="b"/>
            <a:pathLst>
              <a:path w="29170" h="1116959">
                <a:moveTo>
                  <a:pt x="0" y="71120"/>
                </a:moveTo>
                <a:lnTo>
                  <a:pt x="3646" y="48640"/>
                </a:lnTo>
                <a:lnTo>
                  <a:pt x="7293" y="39749"/>
                </a:lnTo>
                <a:lnTo>
                  <a:pt x="10939" y="33222"/>
                </a:lnTo>
                <a:lnTo>
                  <a:pt x="14585" y="27971"/>
                </a:lnTo>
                <a:lnTo>
                  <a:pt x="18231" y="23572"/>
                </a:lnTo>
                <a:lnTo>
                  <a:pt x="21878" y="19805"/>
                </a:lnTo>
                <a:lnTo>
                  <a:pt x="25524" y="16539"/>
                </a:lnTo>
                <a:lnTo>
                  <a:pt x="29170" y="13689"/>
                </a:lnTo>
                <a:lnTo>
                  <a:pt x="29170" y="1103269"/>
                </a:lnTo>
                <a:lnTo>
                  <a:pt x="25524" y="1100419"/>
                </a:lnTo>
                <a:lnTo>
                  <a:pt x="21878" y="1097154"/>
                </a:lnTo>
                <a:lnTo>
                  <a:pt x="18231" y="1093387"/>
                </a:lnTo>
                <a:lnTo>
                  <a:pt x="14585" y="1088988"/>
                </a:lnTo>
                <a:lnTo>
                  <a:pt x="10939" y="1083737"/>
                </a:lnTo>
                <a:lnTo>
                  <a:pt x="7293" y="1077209"/>
                </a:lnTo>
                <a:lnTo>
                  <a:pt x="3646" y="1068319"/>
                </a:lnTo>
                <a:lnTo>
                  <a:pt x="0" y="1045839"/>
                </a:lnTo>
                <a:close/>
              </a:path>
            </a:pathLst>
          </a:custGeom>
          <a:gradFill rotWithShape="1">
            <a:gsLst>
              <a:gs pos="0">
                <a:srgbClr val="2563EB"/>
              </a:gs>
              <a:gs pos="100000">
                <a:srgbClr val="0D9488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D4A017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D4A017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2428280" cy="2286000"/>
          </a:xfrm>
          <a:prstGeom prst="ellipse">
            <a:avLst/>
          </a:prstGeom>
          <a:gradFill rotWithShape="1">
            <a:gsLst>
              <a:gs pos="0">
                <a:srgbClr val="D4A017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643390" y="3357860"/>
            <a:ext cx="2500610" cy="1785640"/>
          </a:xfrm>
          <a:prstGeom prst="ellipse">
            <a:avLst/>
          </a:prstGeom>
          <a:gradFill rotWithShape="1">
            <a:gsLst>
              <a:gs pos="0">
                <a:srgbClr val="2563EB">
                  <a:alpha val="7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047439" y="3467545"/>
            <a:ext cx="1000716" cy="1000716"/>
          </a:xfrm>
          <a:prstGeom prst="ellipse">
            <a:avLst/>
          </a:prstGeom>
          <a:gradFill rotWithShape="1">
            <a:gsLst>
              <a:gs pos="0">
                <a:srgbClr val="D4A017">
                  <a:alpha val="12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81595" y="4301877"/>
            <a:ext cx="8380809" cy="13841"/>
          </a:xfrm>
          <a:custGeom>
            <a:avLst/>
            <a:gdLst/>
            <a:ahLst/>
            <a:cxnLst/>
            <a:rect l="l" t="t" r="r" b="b"/>
            <a:pathLst>
              <a:path w="8380809" h="13841">
                <a:moveTo>
                  <a:pt x="86360" y="0"/>
                </a:moveTo>
                <a:lnTo>
                  <a:pt x="8294449" y="0"/>
                </a:lnTo>
                <a:lnTo>
                  <a:pt x="8311649" y="1730"/>
                </a:lnTo>
                <a:lnTo>
                  <a:pt x="8318650" y="3460"/>
                </a:lnTo>
                <a:lnTo>
                  <a:pt x="8323937" y="5190"/>
                </a:lnTo>
                <a:lnTo>
                  <a:pt x="8328323" y="6920"/>
                </a:lnTo>
                <a:lnTo>
                  <a:pt x="8332123" y="8651"/>
                </a:lnTo>
                <a:lnTo>
                  <a:pt x="8335501" y="10381"/>
                </a:lnTo>
                <a:lnTo>
                  <a:pt x="8338553" y="12111"/>
                </a:lnTo>
                <a:lnTo>
                  <a:pt x="8341343" y="13841"/>
                </a:lnTo>
                <a:lnTo>
                  <a:pt x="39466" y="13841"/>
                </a:lnTo>
                <a:lnTo>
                  <a:pt x="42257" y="12111"/>
                </a:lnTo>
                <a:lnTo>
                  <a:pt x="45309" y="10381"/>
                </a:lnTo>
                <a:lnTo>
                  <a:pt x="48686" y="8651"/>
                </a:lnTo>
                <a:lnTo>
                  <a:pt x="52487" y="6920"/>
                </a:lnTo>
                <a:lnTo>
                  <a:pt x="56872" y="5190"/>
                </a:lnTo>
                <a:lnTo>
                  <a:pt x="62159" y="3460"/>
                </a:lnTo>
                <a:lnTo>
                  <a:pt x="69160" y="1730"/>
                </a:lnTo>
                <a:close/>
              </a:path>
            </a:pathLst>
          </a:custGeom>
          <a:gradFill rotWithShape="1">
            <a:gsLst>
              <a:gs pos="0">
                <a:srgbClr val="F0C040"/>
              </a:gs>
              <a:gs pos="50000">
                <a:srgbClr val="B8860B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72070" y="257770"/>
            <a:ext cx="1496035" cy="219373"/>
          </a:xfrm>
          <a:prstGeom prst="roundRect">
            <a:avLst>
              <a:gd name="adj" fmla="val 65418"/>
            </a:avLst>
          </a:prstGeom>
          <a:solidFill>
            <a:srgbClr val="D4A017">
              <a:alpha val="8000"/>
            </a:srgbClr>
          </a:solidFill>
          <a:ln w="9525">
            <a:solidFill>
              <a:srgbClr val="D4A017">
                <a:alpha val="25000"/>
              </a:srgbClr>
            </a:solidFill>
          </a:ln>
        </p:spPr>
        <p:txBody>
          <a:bodyPr wrap="none" lIns="232638" tIns="35560" rIns="100330" bIns="35560" rtlCol="0" anchor="ctr"/>
          <a:lstStyle/>
          <a:p>
            <a:pPr algn="l" indent="0" marL="0">
              <a:buNone/>
            </a:pPr>
            <a:r>
              <a:rPr lang="en-US" sz="680" b="1" spc="82" kern="0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 VERTICAL SUITE</a:t>
            </a:r>
            <a:endParaRPr lang="en-US" sz="68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3191" y="301088"/>
            <a:ext cx="132588" cy="1325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372070" y="548134"/>
            <a:ext cx="8380803" cy="283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33"/>
              </a:lnSpc>
              <a:spcAft>
                <a:spcPts val="340"/>
              </a:spcAft>
              <a:buNone/>
            </a:pPr>
            <a:r>
              <a:rPr lang="en-US" sz="2030" spc="-41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K-12</a:t>
            </a:r>
            <a:pPr algn="l" indent="0" marL="0">
              <a:lnSpc>
                <a:spcPts val="2233"/>
              </a:lnSpc>
              <a:spcAft>
                <a:spcPts val="340"/>
              </a:spcAft>
              <a:buNone/>
            </a:pPr>
            <a:r>
              <a:rPr lang="en-US" sz="2030" b="1" spc="-41" kern="0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VerticalConstruct</a:t>
            </a:r>
            <a:pPr algn="l" indent="0" marL="0">
              <a:lnSpc>
                <a:spcPts val="2233"/>
              </a:lnSpc>
              <a:spcAft>
                <a:spcPts val="340"/>
              </a:spcAft>
              <a:buNone/>
            </a:pPr>
            <a:r>
              <a:rPr lang="en-US" sz="2030" spc="-41" kern="0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Suite</a:t>
            </a:r>
            <a:endParaRPr lang="en-US" sz="2030" dirty="0"/>
          </a:p>
        </p:txBody>
      </p:sp>
      <p:sp>
        <p:nvSpPr>
          <p:cNvPr id="11" name="Text 8"/>
          <p:cNvSpPr/>
          <p:nvPr/>
        </p:nvSpPr>
        <p:spPr>
          <a:xfrm>
            <a:off x="372070" y="874812"/>
            <a:ext cx="5343525" cy="149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76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enterprise capital program intelligence to America's school bond programs</a:t>
            </a:r>
            <a:endParaRPr lang="en-US" sz="840" dirty="0"/>
          </a:p>
        </p:txBody>
      </p:sp>
      <p:sp>
        <p:nvSpPr>
          <p:cNvPr id="12" name="Text 9"/>
          <p:cNvSpPr/>
          <p:nvPr/>
        </p:nvSpPr>
        <p:spPr>
          <a:xfrm>
            <a:off x="8204597" y="257770"/>
            <a:ext cx="567333" cy="551706"/>
          </a:xfrm>
          <a:prstGeom prst="roundRect">
            <a:avLst>
              <a:gd name="adj" fmla="val 12891"/>
            </a:avLst>
          </a:prstGeom>
          <a:solidFill>
            <a:srgbClr val="D4A017">
              <a:alpha val="8000"/>
            </a:srgbClr>
          </a:solidFill>
          <a:ln w="9525">
            <a:solidFill>
              <a:srgbClr val="D4A017">
                <a:alpha val="2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21895" y="325794"/>
            <a:ext cx="132588" cy="1325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388734" y="475059"/>
            <a:ext cx="19890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</a:t>
            </a:r>
            <a:endParaRPr lang="en-US" sz="620" dirty="0"/>
          </a:p>
        </p:txBody>
      </p:sp>
      <p:sp>
        <p:nvSpPr>
          <p:cNvPr id="15" name="Text 11"/>
          <p:cNvSpPr/>
          <p:nvPr/>
        </p:nvSpPr>
        <p:spPr>
          <a:xfrm>
            <a:off x="8312438" y="622250"/>
            <a:ext cx="35165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Compliant</a:t>
            </a:r>
            <a:endParaRPr lang="en-US" sz="560" dirty="0"/>
          </a:p>
        </p:txBody>
      </p:sp>
      <p:sp>
        <p:nvSpPr>
          <p:cNvPr id="16" name="Text 12"/>
          <p:cNvSpPr/>
          <p:nvPr/>
        </p:nvSpPr>
        <p:spPr>
          <a:xfrm>
            <a:off x="372070" y="1152227"/>
            <a:ext cx="8399859" cy="7590"/>
          </a:xfrm>
          <a:prstGeom prst="rect">
            <a:avLst/>
          </a:prstGeom>
          <a:gradFill rotWithShape="1">
            <a:gsLst>
              <a:gs pos="0">
                <a:srgbClr val="D4A017">
                  <a:alpha val="40000"/>
                </a:srgbClr>
              </a:gs>
              <a:gs pos="50000">
                <a:srgbClr val="D4A017">
                  <a:alpha val="1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495895" y="1702147"/>
            <a:ext cx="271760" cy="271760"/>
          </a:xfrm>
          <a:prstGeom prst="roundRect">
            <a:avLst>
              <a:gd name="adj" fmla="val 26170"/>
            </a:avLst>
          </a:prstGeom>
          <a:solidFill>
            <a:srgbClr val="D4A017">
              <a:alpha val="12000"/>
            </a:srgbClr>
          </a:solidFill>
          <a:ln w="9525">
            <a:solidFill>
              <a:srgbClr val="D4A017">
                <a:alpha val="2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407" y="1771659"/>
            <a:ext cx="132588" cy="13258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67966" y="1694557"/>
            <a:ext cx="3817248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 Program Oversight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867966" y="1845469"/>
            <a:ext cx="3817248" cy="140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Multi-campus CIP tracking with full TEA compliance across all bond categories</a:t>
            </a:r>
            <a:endParaRPr lang="en-US" sz="790" dirty="0"/>
          </a:p>
        </p:txBody>
      </p:sp>
      <p:sp>
        <p:nvSpPr>
          <p:cNvPr id="21" name="Text 16"/>
          <p:cNvSpPr/>
          <p:nvPr/>
        </p:nvSpPr>
        <p:spPr>
          <a:xfrm>
            <a:off x="495895" y="2152055"/>
            <a:ext cx="271760" cy="271760"/>
          </a:xfrm>
          <a:prstGeom prst="roundRect">
            <a:avLst>
              <a:gd name="adj" fmla="val 26170"/>
            </a:avLst>
          </a:prstGeom>
          <a:solidFill>
            <a:srgbClr val="D4A017">
              <a:alpha val="12000"/>
            </a:srgbClr>
          </a:solidFill>
          <a:ln w="9525">
            <a:solidFill>
              <a:srgbClr val="D4A017">
                <a:alpha val="2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5407" y="2221566"/>
            <a:ext cx="132588" cy="13258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67966" y="2144464"/>
            <a:ext cx="4666580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Safety &amp; ADA Management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867966" y="2295376"/>
            <a:ext cx="4666580" cy="140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47-campus safety scope tracking, ADA compliance monitoring, and violation resolution workflow</a:t>
            </a:r>
            <a:endParaRPr lang="en-US" sz="790" dirty="0"/>
          </a:p>
        </p:txBody>
      </p:sp>
      <p:sp>
        <p:nvSpPr>
          <p:cNvPr id="25" name="Text 19"/>
          <p:cNvSpPr/>
          <p:nvPr/>
        </p:nvSpPr>
        <p:spPr>
          <a:xfrm>
            <a:off x="495895" y="2601962"/>
            <a:ext cx="271760" cy="271760"/>
          </a:xfrm>
          <a:prstGeom prst="roundRect">
            <a:avLst>
              <a:gd name="adj" fmla="val 26170"/>
            </a:avLst>
          </a:prstGeom>
          <a:solidFill>
            <a:srgbClr val="D4A017">
              <a:alpha val="12000"/>
            </a:srgbClr>
          </a:solidFill>
          <a:ln w="9525">
            <a:solidFill>
              <a:srgbClr val="D4A017">
                <a:alpha val="2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5407" y="2671474"/>
            <a:ext cx="132588" cy="13258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867966" y="2594372"/>
            <a:ext cx="4232255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Transparency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867966" y="2745284"/>
            <a:ext cx="4232255" cy="140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 oversight committee tools, public reporting dashboards, and hotline management</a:t>
            </a:r>
            <a:endParaRPr lang="en-US" sz="790" dirty="0"/>
          </a:p>
        </p:txBody>
      </p:sp>
      <p:sp>
        <p:nvSpPr>
          <p:cNvPr id="29" name="Text 22"/>
          <p:cNvSpPr/>
          <p:nvPr/>
        </p:nvSpPr>
        <p:spPr>
          <a:xfrm>
            <a:off x="495895" y="3051870"/>
            <a:ext cx="271760" cy="271760"/>
          </a:xfrm>
          <a:prstGeom prst="roundRect">
            <a:avLst>
              <a:gd name="adj" fmla="val 26170"/>
            </a:avLst>
          </a:prstGeom>
          <a:solidFill>
            <a:srgbClr val="D4A017">
              <a:alpha val="12000"/>
            </a:srgbClr>
          </a:solidFill>
          <a:ln w="9525">
            <a:solidFill>
              <a:srgbClr val="D4A017">
                <a:alpha val="2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5407" y="3121381"/>
            <a:ext cx="132588" cy="132588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867966" y="3044279"/>
            <a:ext cx="3939867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Engagement</a:t>
            </a:r>
            <a:endParaRPr lang="en-US" sz="900" dirty="0"/>
          </a:p>
        </p:txBody>
      </p:sp>
      <p:sp>
        <p:nvSpPr>
          <p:cNvPr id="32" name="Text 24"/>
          <p:cNvSpPr/>
          <p:nvPr/>
        </p:nvSpPr>
        <p:spPr>
          <a:xfrm>
            <a:off x="867966" y="3195191"/>
            <a:ext cx="3939867" cy="140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PTA communications, media management, and elected official briefing workflows</a:t>
            </a:r>
            <a:endParaRPr lang="en-US" sz="790" dirty="0"/>
          </a:p>
        </p:txBody>
      </p:sp>
      <p:sp>
        <p:nvSpPr>
          <p:cNvPr id="33" name="Text 25"/>
          <p:cNvSpPr/>
          <p:nvPr/>
        </p:nvSpPr>
        <p:spPr>
          <a:xfrm>
            <a:off x="495895" y="3501777"/>
            <a:ext cx="271760" cy="271760"/>
          </a:xfrm>
          <a:prstGeom prst="roundRect">
            <a:avLst>
              <a:gd name="adj" fmla="val 26170"/>
            </a:avLst>
          </a:prstGeom>
          <a:solidFill>
            <a:srgbClr val="D4A017">
              <a:alpha val="12000"/>
            </a:srgbClr>
          </a:solidFill>
          <a:ln w="9525">
            <a:solidFill>
              <a:srgbClr val="D4A017">
                <a:alpha val="2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4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5407" y="3571289"/>
            <a:ext cx="132588" cy="132588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867966" y="3494187"/>
            <a:ext cx="4707999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Audit Support</a:t>
            </a:r>
            <a:endParaRPr lang="en-US" sz="900" dirty="0"/>
          </a:p>
        </p:txBody>
      </p:sp>
      <p:sp>
        <p:nvSpPr>
          <p:cNvPr id="36" name="Text 27"/>
          <p:cNvSpPr/>
          <p:nvPr/>
        </p:nvSpPr>
        <p:spPr>
          <a:xfrm>
            <a:off x="867966" y="3645098"/>
            <a:ext cx="4707999" cy="140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06"/>
              </a:lnSpc>
              <a:buNone/>
            </a:pPr>
            <a:r>
              <a:rPr lang="en-US" sz="79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audit documentation and financial stewardship reporting — Auditor: Deloitte &amp; Touche LLP</a:t>
            </a:r>
            <a:endParaRPr lang="en-US" sz="790" dirty="0"/>
          </a:p>
        </p:txBody>
      </p:sp>
      <p:sp>
        <p:nvSpPr>
          <p:cNvPr id="37" name="Text 28"/>
          <p:cNvSpPr/>
          <p:nvPr/>
        </p:nvSpPr>
        <p:spPr>
          <a:xfrm>
            <a:off x="6714530" y="1287959"/>
            <a:ext cx="2057400" cy="2904083"/>
          </a:xfrm>
          <a:prstGeom prst="roundRect">
            <a:avLst>
              <a:gd name="adj" fmla="val 4198"/>
            </a:avLst>
          </a:prstGeom>
          <a:gradFill rotWithShape="1">
            <a:gsLst>
              <a:gs pos="0">
                <a:srgbClr val="0F1E36"/>
              </a:gs>
              <a:gs pos="100000">
                <a:srgbClr val="0D1A30"/>
              </a:gs>
            </a:gsLst>
            <a:lin ang="4200000" scaled="1"/>
          </a:gradFill>
          <a:ln w="9525">
            <a:solidFill>
              <a:srgbClr val="D4A017">
                <a:alpha val="15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29"/>
          <p:cNvSpPr/>
          <p:nvPr/>
        </p:nvSpPr>
        <p:spPr>
          <a:xfrm>
            <a:off x="6852196" y="1629966"/>
            <a:ext cx="1782068" cy="9525"/>
          </a:xfrm>
          <a:prstGeom prst="rect">
            <a:avLst/>
          </a:prstGeom>
          <a:solidFill>
            <a:srgbClr val="D4A017">
              <a:alpha val="15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39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28764" y="1433596"/>
            <a:ext cx="132588" cy="132588"/>
          </a:xfrm>
          <a:prstGeom prst="rect">
            <a:avLst/>
          </a:prstGeom>
        </p:spPr>
      </p:pic>
      <p:sp>
        <p:nvSpPr>
          <p:cNvPr id="40" name="Text 30"/>
          <p:cNvSpPr/>
          <p:nvPr/>
        </p:nvSpPr>
        <p:spPr>
          <a:xfrm>
            <a:off x="6995071" y="1440954"/>
            <a:ext cx="109817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 PROGRAM</a:t>
            </a:r>
            <a:endParaRPr lang="en-US" sz="620" dirty="0"/>
          </a:p>
        </p:txBody>
      </p:sp>
      <p:sp>
        <p:nvSpPr>
          <p:cNvPr id="41" name="Text 31"/>
          <p:cNvSpPr/>
          <p:nvPr/>
        </p:nvSpPr>
        <p:spPr>
          <a:xfrm>
            <a:off x="6763092" y="1739801"/>
            <a:ext cx="1960275" cy="146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52"/>
              </a:lnSpc>
              <a:buNone/>
            </a:pPr>
            <a:r>
              <a:rPr lang="en-US" sz="960" b="1" dirty="0">
                <a:solidFill>
                  <a:srgbClr val="F8FAF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North Central ISD</a:t>
            </a:r>
            <a:endParaRPr lang="en-US" sz="960" dirty="0"/>
          </a:p>
        </p:txBody>
      </p:sp>
      <p:sp>
        <p:nvSpPr>
          <p:cNvPr id="42" name="Text 32"/>
          <p:cNvSpPr/>
          <p:nvPr/>
        </p:nvSpPr>
        <p:spPr>
          <a:xfrm>
            <a:off x="6763092" y="1907530"/>
            <a:ext cx="196027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Dallas-Fort Worth Metro · Texas</a:t>
            </a:r>
            <a:endParaRPr lang="en-US" sz="620" dirty="0"/>
          </a:p>
        </p:txBody>
      </p:sp>
      <p:sp>
        <p:nvSpPr>
          <p:cNvPr id="43" name="Text 33"/>
          <p:cNvSpPr/>
          <p:nvPr/>
        </p:nvSpPr>
        <p:spPr>
          <a:xfrm>
            <a:off x="6852196" y="2125861"/>
            <a:ext cx="1782068" cy="584506"/>
          </a:xfrm>
          <a:prstGeom prst="roundRect">
            <a:avLst>
              <a:gd name="adj" fmla="val 12168"/>
            </a:avLst>
          </a:prstGeom>
          <a:solidFill>
            <a:srgbClr val="D4A017">
              <a:alpha val="12000"/>
            </a:srgbClr>
          </a:solidFill>
          <a:ln w="9525">
            <a:solidFill>
              <a:srgbClr val="D4A017">
                <a:alpha val="30000"/>
              </a:srgbClr>
            </a:solidFill>
          </a:ln>
        </p:spPr>
        <p:txBody>
          <a:bodyPr wrap="square" lIns="86360" tIns="86360" rIns="86360" bIns="86360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$1.85B</a:t>
            </a:r>
            <a:pPr algn="ctr" indent="0" marL="0">
              <a:buNone/>
            </a:pPr>
            <a:endParaRPr lang="en-US" sz="1800" dirty="0"/>
          </a:p>
          <a:p>
            <a:pPr algn="ctr" indent="0" marL="0"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CAPITAL BOND PROGRAM</a:t>
            </a:r>
            <a:endParaRPr lang="en-US" sz="1800" dirty="0"/>
          </a:p>
        </p:txBody>
      </p:sp>
      <p:sp>
        <p:nvSpPr>
          <p:cNvPr id="44" name="Text 34"/>
          <p:cNvSpPr/>
          <p:nvPr/>
        </p:nvSpPr>
        <p:spPr>
          <a:xfrm>
            <a:off x="6852196" y="2793653"/>
            <a:ext cx="862459" cy="511539"/>
          </a:xfrm>
          <a:prstGeom prst="roundRect">
            <a:avLst>
              <a:gd name="adj" fmla="val 11172"/>
            </a:avLst>
          </a:prstGeom>
          <a:solidFill>
            <a:srgbClr val="D4A017">
              <a:alpha val="8000"/>
            </a:srgbClr>
          </a:solidFill>
          <a:ln w="9525">
            <a:solidFill>
              <a:srgbClr val="D4A017">
                <a:alpha val="18000"/>
              </a:srgbClr>
            </a:solidFill>
          </a:ln>
        </p:spPr>
        <p:txBody>
          <a:bodyPr wrap="square" lIns="86360" tIns="57150" rIns="86360" bIns="57150" rtlCol="0" anchor="t"/>
          <a:lstStyle/>
          <a:p>
            <a:pPr algn="ctr" indent="0" marL="0">
              <a:buNone/>
            </a:pPr>
            <a:r>
              <a:rPr lang="en-US" sz="101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pPr algn="ctr" indent="0" marL="0">
              <a:buNone/>
            </a:pPr>
            <a:endParaRPr lang="en-US" sz="1010" dirty="0"/>
          </a:p>
          <a:p>
            <a:pPr algn="ctr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CAMPUSES</a:t>
            </a:r>
            <a:endParaRPr lang="en-US" sz="1010" dirty="0"/>
          </a:p>
        </p:txBody>
      </p:sp>
      <p:sp>
        <p:nvSpPr>
          <p:cNvPr id="45" name="Text 35"/>
          <p:cNvSpPr/>
          <p:nvPr/>
        </p:nvSpPr>
        <p:spPr>
          <a:xfrm>
            <a:off x="7771805" y="2793653"/>
            <a:ext cx="862459" cy="511539"/>
          </a:xfrm>
          <a:prstGeom prst="roundRect">
            <a:avLst>
              <a:gd name="adj" fmla="val 11172"/>
            </a:avLst>
          </a:prstGeom>
          <a:solidFill>
            <a:srgbClr val="D4A017">
              <a:alpha val="8000"/>
            </a:srgbClr>
          </a:solidFill>
          <a:ln w="9525">
            <a:solidFill>
              <a:srgbClr val="D4A017">
                <a:alpha val="18000"/>
              </a:srgbClr>
            </a:solidFill>
          </a:ln>
        </p:spPr>
        <p:txBody>
          <a:bodyPr wrap="square" lIns="86360" tIns="57150" rIns="86360" bIns="57150" rtlCol="0" anchor="t"/>
          <a:lstStyle/>
          <a:p>
            <a:pPr algn="ctr" indent="0" marL="0">
              <a:buNone/>
            </a:pPr>
            <a:r>
              <a:rPr lang="en-US" sz="101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68.4%</a:t>
            </a:r>
            <a:pPr algn="ctr" indent="0" marL="0">
              <a:buNone/>
            </a:pPr>
            <a:endParaRPr lang="en-US" sz="1010" dirty="0"/>
          </a:p>
          <a:p>
            <a:pPr algn="ctr" indent="0" marL="0">
              <a:buNone/>
            </a:pPr>
            <a:r>
              <a:rPr lang="en-US" sz="560" spc="39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VOTER APPROVAL</a:t>
            </a:r>
            <a:endParaRPr lang="en-US" sz="1010" dirty="0"/>
          </a:p>
        </p:txBody>
      </p:sp>
      <p:sp>
        <p:nvSpPr>
          <p:cNvPr id="46" name="Text 36"/>
          <p:cNvSpPr/>
          <p:nvPr/>
        </p:nvSpPr>
        <p:spPr>
          <a:xfrm>
            <a:off x="6852196" y="3390602"/>
            <a:ext cx="1782068" cy="534739"/>
          </a:xfrm>
          <a:prstGeom prst="roundRect">
            <a:avLst>
              <a:gd name="adj" fmla="val 10687"/>
            </a:avLst>
          </a:prstGeom>
          <a:solidFill>
            <a:srgbClr val="0F1E36">
              <a:alpha val="60000"/>
            </a:srgbClr>
          </a:solidFill>
          <a:ln w="9525">
            <a:solidFill>
              <a:srgbClr val="FFFFFF">
                <a:alpha val="6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37"/>
          <p:cNvSpPr/>
          <p:nvPr/>
        </p:nvSpPr>
        <p:spPr>
          <a:xfrm>
            <a:off x="6948041" y="3481536"/>
            <a:ext cx="917109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 ACHIEVEMENT</a:t>
            </a:r>
            <a:endParaRPr lang="en-US" sz="620" dirty="0"/>
          </a:p>
        </p:txBody>
      </p:sp>
      <p:sp>
        <p:nvSpPr>
          <p:cNvPr id="48" name="Text 38"/>
          <p:cNvSpPr/>
          <p:nvPr/>
        </p:nvSpPr>
        <p:spPr>
          <a:xfrm>
            <a:off x="8275886" y="3471118"/>
            <a:ext cx="288786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95"/>
              </a:lnSpc>
              <a:buNone/>
            </a:pPr>
            <a:r>
              <a:rPr lang="en-US" sz="73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31.4%</a:t>
            </a:r>
            <a:endParaRPr lang="en-US" sz="730" dirty="0"/>
          </a:p>
        </p:txBody>
      </p:sp>
      <p:sp>
        <p:nvSpPr>
          <p:cNvPr id="49" name="Text 39"/>
          <p:cNvSpPr/>
          <p:nvPr/>
        </p:nvSpPr>
        <p:spPr>
          <a:xfrm>
            <a:off x="6948041" y="3653284"/>
            <a:ext cx="1590377" cy="49411"/>
          </a:xfrm>
          <a:prstGeom prst="roundRect">
            <a:avLst>
              <a:gd name="adj" fmla="val 59116"/>
            </a:avLst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0"/>
          <p:cNvSpPr/>
          <p:nvPr/>
        </p:nvSpPr>
        <p:spPr>
          <a:xfrm>
            <a:off x="6948041" y="3653284"/>
            <a:ext cx="499318" cy="49411"/>
          </a:xfrm>
          <a:prstGeom prst="roundRect">
            <a:avLst>
              <a:gd name="adj" fmla="val 59116"/>
            </a:avLst>
          </a:prstGeom>
          <a:gradFill rotWithShape="1">
            <a:gsLst>
              <a:gs pos="0">
                <a:srgbClr val="F0C040"/>
              </a:gs>
              <a:gs pos="100000">
                <a:srgbClr val="B8860B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1" name="Text 41"/>
          <p:cNvSpPr/>
          <p:nvPr/>
        </p:nvSpPr>
        <p:spPr>
          <a:xfrm>
            <a:off x="6948041" y="3738116"/>
            <a:ext cx="364748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23%</a:t>
            </a:r>
            <a:endParaRPr lang="en-US" sz="560" dirty="0"/>
          </a:p>
        </p:txBody>
      </p:sp>
      <p:sp>
        <p:nvSpPr>
          <p:cNvPr id="52" name="Text 42"/>
          <p:cNvSpPr/>
          <p:nvPr/>
        </p:nvSpPr>
        <p:spPr>
          <a:xfrm>
            <a:off x="7999809" y="3738116"/>
            <a:ext cx="592470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840"/>
              </a:lnSpc>
              <a:buNone/>
            </a:pPr>
            <a:r>
              <a:rPr lang="en-US" sz="56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+8.4% over goal</a:t>
            </a:r>
            <a:endParaRPr lang="en-US" sz="560" dirty="0"/>
          </a:p>
        </p:txBody>
      </p:sp>
      <p:sp>
        <p:nvSpPr>
          <p:cNvPr id="53" name="Text 43"/>
          <p:cNvSpPr/>
          <p:nvPr/>
        </p:nvSpPr>
        <p:spPr>
          <a:xfrm>
            <a:off x="6843571" y="4025652"/>
            <a:ext cx="879708" cy="166390"/>
          </a:xfrm>
          <a:prstGeom prst="roundRect">
            <a:avLst>
              <a:gd name="adj" fmla="val 34347"/>
            </a:avLst>
          </a:prstGeom>
          <a:solidFill>
            <a:srgbClr val="0F1E36">
              <a:alpha val="60000"/>
            </a:srgbClr>
          </a:solidFill>
          <a:ln w="9525">
            <a:solidFill>
              <a:srgbClr val="FFFFFF">
                <a:alpha val="6000"/>
              </a:srgbClr>
            </a:solidFill>
          </a:ln>
        </p:spPr>
        <p:txBody>
          <a:bodyPr wrap="none" lIns="57150" tIns="57150" rIns="57150" bIns="57150" rtlCol="0" anchor="t"/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pPr algn="ctr" indent="0" marL="0">
              <a:buNone/>
            </a:pPr>
            <a:endParaRPr lang="en-US" sz="960" dirty="0"/>
          </a:p>
          <a:p>
            <a:pPr algn="ctr" indent="0" marL="0">
              <a:buNone/>
            </a:pPr>
            <a:r>
              <a:rPr lang="en-US" sz="560" spc="34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BOC MEMBERS</a:t>
            </a:r>
            <a:endParaRPr lang="en-US" sz="960" dirty="0"/>
          </a:p>
        </p:txBody>
      </p:sp>
      <p:sp>
        <p:nvSpPr>
          <p:cNvPr id="54" name="Text 44"/>
          <p:cNvSpPr/>
          <p:nvPr/>
        </p:nvSpPr>
        <p:spPr>
          <a:xfrm>
            <a:off x="7763180" y="4025652"/>
            <a:ext cx="879708" cy="166390"/>
          </a:xfrm>
          <a:prstGeom prst="roundRect">
            <a:avLst>
              <a:gd name="adj" fmla="val 34347"/>
            </a:avLst>
          </a:prstGeom>
          <a:solidFill>
            <a:srgbClr val="0F1E36">
              <a:alpha val="60000"/>
            </a:srgbClr>
          </a:solidFill>
          <a:ln w="9525">
            <a:solidFill>
              <a:srgbClr val="FFFFFF">
                <a:alpha val="6000"/>
              </a:srgbClr>
            </a:solidFill>
          </a:ln>
        </p:spPr>
        <p:txBody>
          <a:bodyPr wrap="none" lIns="57150" tIns="57150" rIns="57150" bIns="57150" rtlCol="0" anchor="t"/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pPr algn="ctr" indent="0" marL="0">
              <a:buNone/>
            </a:pPr>
            <a:endParaRPr lang="en-US" sz="960" dirty="0"/>
          </a:p>
          <a:p>
            <a:pPr algn="ctr" indent="0" marL="0">
              <a:buNone/>
            </a:pPr>
            <a:r>
              <a:rPr lang="en-US" sz="560" spc="34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CAMPUSES DONE</a:t>
            </a:r>
            <a:endParaRPr lang="en-US" sz="960" dirty="0"/>
          </a:p>
        </p:txBody>
      </p:sp>
      <p:sp>
        <p:nvSpPr>
          <p:cNvPr id="55" name="Text 45"/>
          <p:cNvSpPr/>
          <p:nvPr/>
        </p:nvSpPr>
        <p:spPr>
          <a:xfrm>
            <a:off x="372070" y="4292352"/>
            <a:ext cx="8399859" cy="650528"/>
          </a:xfrm>
          <a:prstGeom prst="roundRect">
            <a:avLst>
              <a:gd name="adj" fmla="val 13275"/>
            </a:avLst>
          </a:prstGeom>
          <a:gradFill rotWithShape="1">
            <a:gsLst>
              <a:gs pos="0">
                <a:srgbClr val="D4A017">
                  <a:alpha val="10000"/>
                </a:srgbClr>
              </a:gs>
              <a:gs pos="60000">
                <a:srgbClr val="0F1E36">
                  <a:alpha val="95000"/>
                </a:srgbClr>
              </a:gs>
            </a:gsLst>
            <a:lin ang="2700000" scaled="1"/>
          </a:gradFill>
          <a:ln w="9525">
            <a:solidFill>
              <a:srgbClr val="D4A017">
                <a:alpha val="30000"/>
              </a:srgbClr>
            </a:solidFill>
          </a:ln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6"/>
          <p:cNvSpPr/>
          <p:nvPr/>
        </p:nvSpPr>
        <p:spPr>
          <a:xfrm>
            <a:off x="525066" y="4588966"/>
            <a:ext cx="57150" cy="57150"/>
          </a:xfrm>
          <a:prstGeom prst="ellipse">
            <a:avLst/>
          </a:prstGeom>
          <a:solidFill>
            <a:srgbClr val="F0C040"/>
          </a:solidFill>
          <a:ln/>
          <a:effectLst>
            <a:outerShdw sx="100000" sy="100000" kx="0" ky="0" algn="bl" rotWithShape="0" blurRad="57150" dist="50800" dir="16200000">
              <a:srgbClr val="f0c040">
                <a:alpha val="60000"/>
              </a:srgbClr>
            </a:outerShdw>
          </a:effectLst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47"/>
          <p:cNvSpPr/>
          <p:nvPr/>
        </p:nvSpPr>
        <p:spPr>
          <a:xfrm>
            <a:off x="653207" y="4552801"/>
            <a:ext cx="1356673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1020"/>
              </a:lnSpc>
              <a:buNone/>
            </a:pPr>
            <a:r>
              <a:rPr lang="en-US" sz="68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PROGRAM ACTIVE</a:t>
            </a:r>
            <a:endParaRPr lang="en-US" sz="680" dirty="0"/>
          </a:p>
        </p:txBody>
      </p:sp>
      <p:sp>
        <p:nvSpPr>
          <p:cNvPr id="58" name="Text 48"/>
          <p:cNvSpPr/>
          <p:nvPr/>
        </p:nvSpPr>
        <p:spPr>
          <a:xfrm>
            <a:off x="2030016" y="4402187"/>
            <a:ext cx="5507" cy="430857"/>
          </a:xfrm>
          <a:prstGeom prst="rect">
            <a:avLst/>
          </a:prstGeom>
          <a:solidFill>
            <a:srgbClr val="D4A017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49"/>
          <p:cNvSpPr/>
          <p:nvPr/>
        </p:nvSpPr>
        <p:spPr>
          <a:xfrm>
            <a:off x="2398023" y="4433590"/>
            <a:ext cx="508486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43"/>
              </a:lnSpc>
              <a:buNone/>
            </a:pPr>
            <a:r>
              <a:rPr lang="en-US" sz="1130" b="1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$1.85B</a:t>
            </a:r>
            <a:endParaRPr lang="en-US" sz="1130" dirty="0"/>
          </a:p>
        </p:txBody>
      </p:sp>
      <p:sp>
        <p:nvSpPr>
          <p:cNvPr id="60" name="Text 50"/>
          <p:cNvSpPr/>
          <p:nvPr/>
        </p:nvSpPr>
        <p:spPr>
          <a:xfrm>
            <a:off x="2286112" y="4612928"/>
            <a:ext cx="732458" cy="198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744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 AUTHORIZATION</a:t>
            </a:r>
            <a:endParaRPr lang="en-US" sz="620" dirty="0"/>
          </a:p>
        </p:txBody>
      </p:sp>
      <p:sp>
        <p:nvSpPr>
          <p:cNvPr id="61" name="Text 51"/>
          <p:cNvSpPr/>
          <p:nvPr/>
        </p:nvSpPr>
        <p:spPr>
          <a:xfrm>
            <a:off x="3125688" y="4402187"/>
            <a:ext cx="5507" cy="430857"/>
          </a:xfrm>
          <a:prstGeom prst="rect">
            <a:avLst/>
          </a:prstGeom>
          <a:solidFill>
            <a:srgbClr val="D4A017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2" name="Text 52"/>
          <p:cNvSpPr/>
          <p:nvPr/>
        </p:nvSpPr>
        <p:spPr>
          <a:xfrm>
            <a:off x="3496479" y="4433590"/>
            <a:ext cx="175498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43"/>
              </a:lnSpc>
              <a:buNone/>
            </a:pPr>
            <a:r>
              <a:rPr lang="en-US" sz="1130" b="1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47</a:t>
            </a:r>
            <a:endParaRPr lang="en-US" sz="1130" dirty="0"/>
          </a:p>
        </p:txBody>
      </p:sp>
      <p:sp>
        <p:nvSpPr>
          <p:cNvPr id="63" name="Text 53"/>
          <p:cNvSpPr/>
          <p:nvPr/>
        </p:nvSpPr>
        <p:spPr>
          <a:xfrm>
            <a:off x="3238719" y="4612928"/>
            <a:ext cx="691167" cy="198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744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CAMPUSES TRACKED</a:t>
            </a:r>
            <a:endParaRPr lang="en-US" sz="620" dirty="0"/>
          </a:p>
        </p:txBody>
      </p:sp>
      <p:sp>
        <p:nvSpPr>
          <p:cNvPr id="64" name="Text 54"/>
          <p:cNvSpPr/>
          <p:nvPr/>
        </p:nvSpPr>
        <p:spPr>
          <a:xfrm>
            <a:off x="4037409" y="4402187"/>
            <a:ext cx="5507" cy="430857"/>
          </a:xfrm>
          <a:prstGeom prst="rect">
            <a:avLst/>
          </a:prstGeom>
          <a:solidFill>
            <a:srgbClr val="D4A017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5" name="Text 55"/>
          <p:cNvSpPr/>
          <p:nvPr/>
        </p:nvSpPr>
        <p:spPr>
          <a:xfrm>
            <a:off x="4421416" y="4433590"/>
            <a:ext cx="87749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43"/>
              </a:lnSpc>
              <a:buNone/>
            </a:pPr>
            <a:r>
              <a:rPr lang="en-US" sz="1130" b="1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8</a:t>
            </a:r>
            <a:endParaRPr lang="en-US" sz="1130" dirty="0"/>
          </a:p>
        </p:txBody>
      </p:sp>
      <p:sp>
        <p:nvSpPr>
          <p:cNvPr id="66" name="Text 56"/>
          <p:cNvSpPr/>
          <p:nvPr/>
        </p:nvSpPr>
        <p:spPr>
          <a:xfrm>
            <a:off x="4151053" y="4612928"/>
            <a:ext cx="628623" cy="198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744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 CATEGORIES</a:t>
            </a:r>
            <a:endParaRPr lang="en-US" sz="620" dirty="0"/>
          </a:p>
        </p:txBody>
      </p:sp>
      <p:sp>
        <p:nvSpPr>
          <p:cNvPr id="67" name="Text 57"/>
          <p:cNvSpPr/>
          <p:nvPr/>
        </p:nvSpPr>
        <p:spPr>
          <a:xfrm>
            <a:off x="4887813" y="4402187"/>
            <a:ext cx="5507" cy="430857"/>
          </a:xfrm>
          <a:prstGeom prst="rect">
            <a:avLst/>
          </a:prstGeom>
          <a:solidFill>
            <a:srgbClr val="D4A017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8" name="Text 58"/>
          <p:cNvSpPr/>
          <p:nvPr/>
        </p:nvSpPr>
        <p:spPr>
          <a:xfrm>
            <a:off x="5059330" y="4433590"/>
            <a:ext cx="447095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43"/>
              </a:lnSpc>
              <a:buNone/>
            </a:pPr>
            <a:r>
              <a:rPr lang="en-US" sz="1130" b="1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68.4%</a:t>
            </a:r>
            <a:endParaRPr lang="en-US" sz="1130" dirty="0"/>
          </a:p>
        </p:txBody>
      </p:sp>
      <p:sp>
        <p:nvSpPr>
          <p:cNvPr id="69" name="Text 59"/>
          <p:cNvSpPr/>
          <p:nvPr/>
        </p:nvSpPr>
        <p:spPr>
          <a:xfrm>
            <a:off x="5002113" y="4612928"/>
            <a:ext cx="561677" cy="198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744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VOTER YES RATE</a:t>
            </a:r>
            <a:endParaRPr lang="en-US" sz="620" dirty="0"/>
          </a:p>
        </p:txBody>
      </p:sp>
      <p:sp>
        <p:nvSpPr>
          <p:cNvPr id="70" name="Text 60"/>
          <p:cNvSpPr/>
          <p:nvPr/>
        </p:nvSpPr>
        <p:spPr>
          <a:xfrm>
            <a:off x="5672584" y="4402187"/>
            <a:ext cx="5507" cy="430857"/>
          </a:xfrm>
          <a:prstGeom prst="rect">
            <a:avLst/>
          </a:prstGeom>
          <a:solidFill>
            <a:srgbClr val="D4A017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1" name="Text 61"/>
          <p:cNvSpPr/>
          <p:nvPr/>
        </p:nvSpPr>
        <p:spPr>
          <a:xfrm>
            <a:off x="5887261" y="4433590"/>
            <a:ext cx="447095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43"/>
              </a:lnSpc>
              <a:buNone/>
            </a:pPr>
            <a:r>
              <a:rPr lang="en-US" sz="1130" b="1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31.4%</a:t>
            </a:r>
            <a:endParaRPr lang="en-US" sz="1130" dirty="0"/>
          </a:p>
        </p:txBody>
      </p:sp>
      <p:sp>
        <p:nvSpPr>
          <p:cNvPr id="72" name="Text 62"/>
          <p:cNvSpPr/>
          <p:nvPr/>
        </p:nvSpPr>
        <p:spPr>
          <a:xfrm>
            <a:off x="5786021" y="4612928"/>
            <a:ext cx="649724" cy="198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744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 ACHIEVEMENT</a:t>
            </a:r>
            <a:endParaRPr lang="en-US" sz="620" dirty="0"/>
          </a:p>
        </p:txBody>
      </p:sp>
      <p:sp>
        <p:nvSpPr>
          <p:cNvPr id="73" name="Text 63"/>
          <p:cNvSpPr/>
          <p:nvPr/>
        </p:nvSpPr>
        <p:spPr>
          <a:xfrm>
            <a:off x="6543675" y="4402187"/>
            <a:ext cx="5507" cy="430857"/>
          </a:xfrm>
          <a:prstGeom prst="rect">
            <a:avLst/>
          </a:prstGeom>
          <a:solidFill>
            <a:srgbClr val="D4A017">
              <a:alpha val="20000"/>
            </a:srgbClr>
          </a:solidFill>
          <a:ln/>
        </p:spPr>
        <p:txBody>
          <a:bodyPr wrap="square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4" name="Text 64"/>
          <p:cNvSpPr/>
          <p:nvPr/>
        </p:nvSpPr>
        <p:spPr>
          <a:xfrm>
            <a:off x="6655884" y="4402187"/>
            <a:ext cx="774963" cy="2315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69"/>
              </a:lnSpc>
              <a:buNone/>
            </a:pPr>
            <a:r>
              <a:rPr lang="en-US" sz="790" b="1" dirty="0">
                <a:solidFill>
                  <a:srgbClr val="F0C04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Deloitte &amp; Touche</a:t>
            </a:r>
            <a:endParaRPr lang="en-US" sz="790" dirty="0"/>
          </a:p>
        </p:txBody>
      </p:sp>
      <p:sp>
        <p:nvSpPr>
          <p:cNvPr id="75" name="Text 65"/>
          <p:cNvSpPr/>
          <p:nvPr/>
        </p:nvSpPr>
        <p:spPr>
          <a:xfrm>
            <a:off x="6655884" y="4644330"/>
            <a:ext cx="774963" cy="198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744"/>
              </a:lnSpc>
              <a:buNone/>
            </a:pPr>
            <a:r>
              <a:rPr lang="en-US" sz="620" spc="5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AUDITOR</a:t>
            </a:r>
            <a:endParaRPr lang="en-US" sz="620" dirty="0"/>
          </a:p>
        </p:txBody>
      </p:sp>
      <p:sp>
        <p:nvSpPr>
          <p:cNvPr id="76" name="Text 66"/>
          <p:cNvSpPr/>
          <p:nvPr/>
        </p:nvSpPr>
        <p:spPr>
          <a:xfrm>
            <a:off x="7537549" y="4513659"/>
            <a:ext cx="1081385" cy="207913"/>
          </a:xfrm>
          <a:prstGeom prst="roundRect">
            <a:avLst>
              <a:gd name="adj" fmla="val 69024"/>
            </a:avLst>
          </a:prstGeom>
          <a:solidFill>
            <a:srgbClr val="D4A017">
              <a:alpha val="8000"/>
            </a:srgbClr>
          </a:solidFill>
          <a:ln w="9525">
            <a:solidFill>
              <a:srgbClr val="D4A017">
                <a:alpha val="20000"/>
              </a:srgbClr>
            </a:solidFill>
          </a:ln>
        </p:spPr>
        <p:txBody>
          <a:bodyPr wrap="none" rtlCol="0" anchor="t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77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99471" y="4551322"/>
            <a:ext cx="132588" cy="132588"/>
          </a:xfrm>
          <a:prstGeom prst="rect">
            <a:avLst/>
          </a:prstGeom>
        </p:spPr>
      </p:pic>
      <p:sp>
        <p:nvSpPr>
          <p:cNvPr id="78" name="Text 67"/>
          <p:cNvSpPr/>
          <p:nvPr/>
        </p:nvSpPr>
        <p:spPr>
          <a:xfrm>
            <a:off x="7741295" y="4558605"/>
            <a:ext cx="859974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ts val="930"/>
              </a:lnSpc>
              <a:buNone/>
            </a:pPr>
            <a:r>
              <a:rPr lang="en-US" sz="620" b="1" dirty="0">
                <a:solidFill>
                  <a:srgbClr val="F0C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DFW Metro · Texas</a:t>
            </a:r>
            <a:endParaRPr lang="en-US" sz="6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PptxGenJS Presentation</dc:subject>
  <dc:creator>docgen</dc:creator>
  <cp:lastModifiedBy>docgen</cp:lastModifiedBy>
  <cp:revision>1</cp:revision>
  <dcterms:created xsi:type="dcterms:W3CDTF">2026-08-01T02:35:24Z</dcterms:created>
  <dcterms:modified xsi:type="dcterms:W3CDTF">2026-08-01T02:35:24Z</dcterms:modified>
</cp:coreProperties>
</file>